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2"/>
  </p:notesMasterIdLst>
  <p:handoutMasterIdLst>
    <p:handoutMasterId r:id="rId13"/>
  </p:handoutMasterIdLst>
  <p:sldIdLst>
    <p:sldId id="257" r:id="rId3"/>
    <p:sldId id="312" r:id="rId4"/>
    <p:sldId id="299" r:id="rId5"/>
    <p:sldId id="269" r:id="rId6"/>
    <p:sldId id="307" r:id="rId7"/>
    <p:sldId id="313" r:id="rId8"/>
    <p:sldId id="314" r:id="rId9"/>
    <p:sldId id="315" r:id="rId10"/>
    <p:sldId id="29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20-10-2023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10/20/2023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10/20/2023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10/20/2023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10/20/2023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10/20/2023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10/20/2023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10/20/2023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AI-in-drug-discovery-market?utm_source=Manjeet+Free+20+oct&amp;utm_medium=Manjeet" TargetMode="External"/><Relationship Id="rId2" Type="http://schemas.openxmlformats.org/officeDocument/2006/relationships/hyperlink" Target="https://www.marketstatsville.com/AI-in-drug-discovery-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marketstatsville.com/buy-now/AI-in-drug-discovery-market?opt=3338"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google.com/aclk?sa=l&amp;ai=DChcSEwipmIKQ7OD_AhWDaCsKHdsODUMYABAAGgJzZg&amp;sig=AOD64_1p6hdhmbOg6UoDxlJYkcj7uGX8Fg&amp;q&amp;adurl&amp;ved=2ahUKEwiZnPyP7OD_AhVZ6jgGHX9WC7wQ0Qx6BAgFEAE" TargetMode="External"/><Relationship Id="rId2" Type="http://schemas.openxmlformats.org/officeDocument/2006/relationships/hyperlink" Target="https://www.marketstatsville.com/table-of-content/AI-in-drug-discovery-market" TargetMode="External"/><Relationship Id="rId1" Type="http://schemas.openxmlformats.org/officeDocument/2006/relationships/slideLayout" Target="../slideLayouts/slideLayout7.xml"/><Relationship Id="rId5" Type="http://schemas.openxmlformats.org/officeDocument/2006/relationships/hyperlink" Target="https://www.aitiabio.com/" TargetMode="External"/><Relationship Id="rId4" Type="http://schemas.openxmlformats.org/officeDocument/2006/relationships/hyperlink" Target="https://www.exscientia.ai/"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s://www.marketstatsville.com/AI-in-drug-discovery-market"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4313515"/>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AI in Drug Discovery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2023-2033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AI in Drug Discovery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830997"/>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AI in Drug Discovery Market Industry Size, Emerging Trends, Regions, Growth Insights, Opportunities, and Forecast By 2033</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039615"/>
            <a:ext cx="11624044" cy="5632311"/>
          </a:xfrm>
          <a:prstGeom prst="rect">
            <a:avLst/>
          </a:prstGeom>
          <a:noFill/>
        </p:spPr>
        <p:txBody>
          <a:bodyPr wrap="square">
            <a:spAutoFit/>
          </a:bodyPr>
          <a:lstStyle/>
          <a:p>
            <a:pPr algn="l"/>
            <a:r>
              <a:rPr lang="en-US" b="0" i="0" dirty="0">
                <a:solidFill>
                  <a:srgbClr val="222222"/>
                </a:solidFill>
                <a:effectLst/>
                <a:latin typeface="Verdana" panose="020B0604030504040204" pitchFamily="34" charset="0"/>
              </a:rPr>
              <a:t>AI in Drug Discovery Market by Offering (Software, Service), by Technology (Machine Learning, Others), by Application (Cardiovascular, Metabolic, Neurodegenerative), by End User (Pharma, Biotech, and CROs), by Region – Global Share and Forecast to 2030</a:t>
            </a:r>
          </a:p>
          <a:p>
            <a:pPr algn="l"/>
            <a:endParaRPr lang="en-US" b="0" i="0" dirty="0">
              <a:solidFill>
                <a:srgbClr val="000000"/>
              </a:solidFill>
              <a:effectLst/>
              <a:latin typeface="Verdana" panose="020B0604030504040204" pitchFamily="34" charset="0"/>
            </a:endParaRPr>
          </a:p>
          <a:p>
            <a:pPr algn="l" fontAlgn="base"/>
            <a:r>
              <a:rPr lang="en-US" b="0" i="0" dirty="0">
                <a:solidFill>
                  <a:srgbClr val="5E5E5E"/>
                </a:solidFill>
                <a:effectLst/>
                <a:latin typeface="Poppins" panose="00000500000000000000" pitchFamily="2" charset="0"/>
              </a:rPr>
              <a:t>According to the Market Statsville Group (MSG), the </a:t>
            </a:r>
            <a:r>
              <a:rPr lang="en-US" b="0" i="0" u="none" strike="noStrike" dirty="0">
                <a:solidFill>
                  <a:srgbClr val="003D78"/>
                </a:solidFill>
                <a:effectLst/>
                <a:latin typeface="Poppins" panose="00000500000000000000" pitchFamily="2" charset="0"/>
                <a:hlinkClick r:id="rId2"/>
              </a:rPr>
              <a:t>global AI in drug discovery market</a:t>
            </a:r>
            <a:r>
              <a:rPr lang="en-US" b="1" i="0" dirty="0">
                <a:solidFill>
                  <a:srgbClr val="5E5E5E"/>
                </a:solidFill>
                <a:effectLst/>
                <a:latin typeface="Poppins" panose="00000500000000000000" pitchFamily="2" charset="0"/>
              </a:rPr>
              <a:t> </a:t>
            </a:r>
            <a:r>
              <a:rPr lang="en-US" b="0" i="0" dirty="0">
                <a:solidFill>
                  <a:srgbClr val="5E5E5E"/>
                </a:solidFill>
                <a:effectLst/>
                <a:latin typeface="Poppins" panose="00000500000000000000" pitchFamily="2" charset="0"/>
              </a:rPr>
              <a:t>size is expected to grow from </a:t>
            </a:r>
            <a:r>
              <a:rPr lang="en-US" b="1" i="0" dirty="0">
                <a:solidFill>
                  <a:srgbClr val="5E5E5E"/>
                </a:solidFill>
                <a:effectLst/>
                <a:latin typeface="Poppins" panose="00000500000000000000" pitchFamily="2" charset="0"/>
              </a:rPr>
              <a:t>USD 910.7 million in 2021</a:t>
            </a:r>
            <a:r>
              <a:rPr lang="en-US" b="0" i="0" dirty="0">
                <a:solidFill>
                  <a:srgbClr val="5E5E5E"/>
                </a:solidFill>
                <a:effectLst/>
                <a:latin typeface="Poppins" panose="00000500000000000000" pitchFamily="2" charset="0"/>
              </a:rPr>
              <a:t> to </a:t>
            </a:r>
            <a:r>
              <a:rPr lang="en-US" b="1" i="0" dirty="0">
                <a:solidFill>
                  <a:srgbClr val="5E5E5E"/>
                </a:solidFill>
                <a:effectLst/>
                <a:latin typeface="Poppins" panose="00000500000000000000" pitchFamily="2" charset="0"/>
              </a:rPr>
              <a:t>USD 9,072.2 million by 2030</a:t>
            </a:r>
            <a:r>
              <a:rPr lang="en-US" b="0" i="0" dirty="0">
                <a:solidFill>
                  <a:srgbClr val="5E5E5E"/>
                </a:solidFill>
                <a:effectLst/>
                <a:latin typeface="Poppins" panose="00000500000000000000" pitchFamily="2" charset="0"/>
              </a:rPr>
              <a:t>, at a </a:t>
            </a:r>
            <a:r>
              <a:rPr lang="en-US" b="1" i="0" dirty="0">
                <a:solidFill>
                  <a:srgbClr val="5E5E5E"/>
                </a:solidFill>
                <a:effectLst/>
                <a:latin typeface="Poppins" panose="00000500000000000000" pitchFamily="2" charset="0"/>
              </a:rPr>
              <a:t>CAGR of 29</a:t>
            </a:r>
            <a:r>
              <a:rPr lang="en-US" b="1" i="0" dirty="0">
                <a:solidFill>
                  <a:srgbClr val="5E5E5E"/>
                </a:solidFill>
                <a:effectLst/>
                <a:latin typeface="Verdana" panose="020B0604030504040204" pitchFamily="34" charset="0"/>
              </a:rPr>
              <a:t>.1%</a:t>
            </a:r>
            <a:r>
              <a:rPr lang="en-US" b="0" i="0" dirty="0">
                <a:solidFill>
                  <a:srgbClr val="5E5E5E"/>
                </a:solidFill>
                <a:effectLst/>
                <a:latin typeface="Poppins" panose="00000500000000000000" pitchFamily="2" charset="0"/>
              </a:rPr>
              <a:t> from 2022 to 2030.</a:t>
            </a:r>
          </a:p>
          <a:p>
            <a:pPr algn="l" fontAlgn="base"/>
            <a:br>
              <a:rPr lang="en-US" dirty="0"/>
            </a:br>
            <a:r>
              <a:rPr lang="en-US" b="0" i="0" dirty="0">
                <a:solidFill>
                  <a:srgbClr val="5E5E5E"/>
                </a:solidFill>
                <a:effectLst/>
                <a:latin typeface="Verdana" panose="020B0604030504040204" pitchFamily="34" charset="0"/>
              </a:rPr>
              <a:t>This published market research report will provide valuable insights and guidance to businesses across various industries. These reports offer a comprehensive overview of a particular market, including its size, trends, key players, consumer behavior, and competitive landscape. By analyzing and interpreting the data and information gathered through extensive research, market research reports help businesses make informed decisions and develop effective strategies. These reports provide detailed market intelligence, identifying opportunities and potential challenges, enabling companies to identify target audiences, understand their needs and preferences, and tailor their products or services accordingly. </a:t>
            </a:r>
          </a:p>
          <a:p>
            <a:pPr algn="l" fontAlgn="base"/>
            <a:endParaRPr lang="en-US" b="0" i="0" dirty="0">
              <a:solidFill>
                <a:srgbClr val="5E5E5E"/>
              </a:solidFill>
              <a:effectLst/>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Sample Copy of this Report: </a:t>
            </a:r>
            <a:r>
              <a:rPr lang="en-US" b="1" i="0" u="none" strike="noStrike" dirty="0">
                <a:solidFill>
                  <a:srgbClr val="003D78"/>
                </a:solidFill>
                <a:effectLst/>
                <a:latin typeface="Verdana" panose="020B0604030504040204" pitchFamily="34" charset="0"/>
                <a:hlinkClick r:id="rId3"/>
              </a:rPr>
              <a:t>https://www.marketstatsville.com/request-sample/AI-in-drug-discovery-market?utm_source=Manjeet+Free+20+oct&amp;utm_medium=Manjeet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964133D-0F63-EE48-703B-C41246617697}"/>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D3ECDB6E-A28B-68BA-2E2E-0668D02207A8}"/>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5EA20C71-1923-D241-82CD-1BFE474BE4BE}"/>
              </a:ext>
            </a:extLst>
          </p:cNvPr>
          <p:cNvSpPr txBox="1"/>
          <p:nvPr/>
        </p:nvSpPr>
        <p:spPr>
          <a:xfrm>
            <a:off x="363415" y="685697"/>
            <a:ext cx="11465169" cy="5909310"/>
          </a:xfrm>
          <a:prstGeom prst="rect">
            <a:avLst/>
          </a:prstGeom>
          <a:noFill/>
        </p:spPr>
        <p:txBody>
          <a:bodyPr wrap="square">
            <a:spAutoFit/>
          </a:bodyPr>
          <a:lstStyle/>
          <a:p>
            <a:pPr algn="l" fontAlgn="base"/>
            <a:r>
              <a:rPr lang="en-US" b="1" i="0" dirty="0">
                <a:solidFill>
                  <a:srgbClr val="5E5E5E"/>
                </a:solidFill>
                <a:effectLst/>
                <a:latin typeface="Verdana" panose="020B0604030504040204" pitchFamily="34" charset="0"/>
              </a:rPr>
              <a:t>Direct Purchase Report: </a:t>
            </a:r>
            <a:r>
              <a:rPr lang="en-US" b="1" i="0" u="none" strike="noStrike" dirty="0">
                <a:solidFill>
                  <a:srgbClr val="003D78"/>
                </a:solidFill>
                <a:effectLst/>
                <a:latin typeface="Verdana" panose="020B0604030504040204" pitchFamily="34" charset="0"/>
                <a:hlinkClick r:id="rId2"/>
              </a:rPr>
              <a:t>https://www.marketstatsville.com/buy-now/AI-in-drug-discovery-market?opt=3338</a:t>
            </a:r>
            <a:r>
              <a:rPr lang="en-US" b="1" i="0" dirty="0">
                <a:solidFill>
                  <a:srgbClr val="5E5E5E"/>
                </a:solidFill>
                <a:effectLst/>
                <a:latin typeface="Verdana" panose="020B0604030504040204" pitchFamily="34" charset="0"/>
              </a:rPr>
              <a:t> </a:t>
            </a:r>
          </a:p>
          <a:p>
            <a:pPr algn="l" fontAlgn="base"/>
            <a:endParaRPr lang="en-US" b="0" i="0" dirty="0">
              <a:solidFill>
                <a:srgbClr val="5E5E5E"/>
              </a:solidFill>
              <a:effectLst/>
              <a:latin typeface="Verdana" panose="020B0604030504040204" pitchFamily="34" charset="0"/>
            </a:endParaRPr>
          </a:p>
          <a:p>
            <a:pPr algn="l" fontAlgn="base"/>
            <a:r>
              <a:rPr lang="en-US" b="0" i="0" u="none" strike="noStrike" dirty="0">
                <a:solidFill>
                  <a:srgbClr val="1C1C1C"/>
                </a:solidFill>
                <a:effectLst/>
                <a:latin typeface="Verdana" panose="020B0604030504040204" pitchFamily="34" charset="0"/>
              </a:rPr>
              <a:t>Scope of the Global AI in Drug Discovery Market</a:t>
            </a:r>
          </a:p>
          <a:p>
            <a:pPr algn="l" fontAlgn="base"/>
            <a:endParaRPr lang="en-US" b="1" i="0" dirty="0">
              <a:solidFill>
                <a:srgbClr val="1C1C1C"/>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Offering Outlook (Sales, USD Million, 2017-2030)</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Software</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Services</a:t>
            </a: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Technology Outlook (Sales, USD Million, 2017-2030)</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Machine Learning</a:t>
            </a:r>
          </a:p>
          <a:p>
            <a:pPr marL="742950" lvl="1" indent="-285750" algn="l" fontAlgn="base">
              <a:buFont typeface="Arial" panose="020B0604020202020204" pitchFamily="34" charset="0"/>
              <a:buChar char="•"/>
            </a:pPr>
            <a:r>
              <a:rPr lang="en-US" b="0" i="0" dirty="0">
                <a:solidFill>
                  <a:srgbClr val="5E5E5E"/>
                </a:solidFill>
                <a:effectLst/>
                <a:latin typeface="Verdana" panose="020B0604030504040204" pitchFamily="34" charset="0"/>
              </a:rPr>
              <a:t>Deep Learning</a:t>
            </a:r>
          </a:p>
          <a:p>
            <a:pPr marL="742950" lvl="1" indent="-285750" algn="l" fontAlgn="base">
              <a:buFont typeface="Arial" panose="020B0604020202020204" pitchFamily="34" charset="0"/>
              <a:buChar char="•"/>
            </a:pPr>
            <a:r>
              <a:rPr lang="en-US" b="0" i="0" dirty="0">
                <a:solidFill>
                  <a:srgbClr val="5E5E5E"/>
                </a:solidFill>
                <a:effectLst/>
                <a:latin typeface="Verdana" panose="020B0604030504040204" pitchFamily="34" charset="0"/>
              </a:rPr>
              <a:t>Supervised Learning</a:t>
            </a:r>
          </a:p>
          <a:p>
            <a:pPr marL="742950" lvl="1" indent="-285750" algn="l" fontAlgn="base">
              <a:buFont typeface="Arial" panose="020B0604020202020204" pitchFamily="34" charset="0"/>
              <a:buChar char="•"/>
            </a:pPr>
            <a:r>
              <a:rPr lang="en-US" b="0" i="0" dirty="0">
                <a:solidFill>
                  <a:srgbClr val="5E5E5E"/>
                </a:solidFill>
                <a:effectLst/>
                <a:latin typeface="Verdana" panose="020B0604030504040204" pitchFamily="34" charset="0"/>
              </a:rPr>
              <a:t>Reinforcement Learning</a:t>
            </a:r>
          </a:p>
          <a:p>
            <a:pPr marL="742950" lvl="1" indent="-285750" algn="l" fontAlgn="base">
              <a:buFont typeface="Arial" panose="020B0604020202020204" pitchFamily="34" charset="0"/>
              <a:buChar char="•"/>
            </a:pPr>
            <a:r>
              <a:rPr lang="en-US" b="0" i="0" dirty="0">
                <a:solidFill>
                  <a:srgbClr val="5E5E5E"/>
                </a:solidFill>
                <a:effectLst/>
                <a:latin typeface="Verdana" panose="020B0604030504040204" pitchFamily="34" charset="0"/>
              </a:rPr>
              <a:t>Unsupervised Learning</a:t>
            </a:r>
          </a:p>
          <a:p>
            <a:pPr marL="742950" lvl="1" indent="-285750" algn="l" fontAlgn="base">
              <a:buFont typeface="Arial" panose="020B0604020202020204" pitchFamily="34" charset="0"/>
              <a:buChar char="•"/>
            </a:pPr>
            <a:r>
              <a:rPr lang="en-US" b="0" i="0" dirty="0">
                <a:solidFill>
                  <a:srgbClr val="5E5E5E"/>
                </a:solidFill>
                <a:effectLst/>
                <a:latin typeface="Verdana" panose="020B0604030504040204" pitchFamily="34" charset="0"/>
              </a:rPr>
              <a:t>Other Machine Learning Technologies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Other Technologies</a:t>
            </a:r>
          </a:p>
          <a:p>
            <a:pPr algn="l" fontAlgn="base"/>
            <a:r>
              <a:rPr lang="en-US" b="1" i="0" dirty="0">
                <a:solidFill>
                  <a:srgbClr val="1C1C1C"/>
                </a:solidFill>
                <a:effectLst/>
                <a:latin typeface="Verdana" panose="020B0604030504040204" pitchFamily="34" charset="0"/>
              </a:rPr>
              <a:t>By End User Outlook (Sales, USD Million, 2017-2030)</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Pharmaceutical &amp; Biotechnology Companies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Contract Research Organizations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Research Centers and Academic &amp; Government Institutes</a:t>
            </a:r>
            <a:endParaRPr lang="en-IN" dirty="0"/>
          </a:p>
        </p:txBody>
      </p:sp>
    </p:spTree>
    <p:extLst>
      <p:ext uri="{BB962C8B-B14F-4D97-AF65-F5344CB8AC3E}">
        <p14:creationId xmlns:p14="http://schemas.microsoft.com/office/powerpoint/2010/main" val="15485127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F130E6-06EE-AD20-A98C-362A85B1B49E}"/>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D450A8DD-21A2-75CE-3C0E-DF14BDA235E5}"/>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E7604CB1-8F42-A2E9-A27E-D3966B826D22}"/>
              </a:ext>
            </a:extLst>
          </p:cNvPr>
          <p:cNvSpPr txBox="1"/>
          <p:nvPr/>
        </p:nvSpPr>
        <p:spPr>
          <a:xfrm>
            <a:off x="321212" y="719020"/>
            <a:ext cx="11549576" cy="5078313"/>
          </a:xfrm>
          <a:prstGeom prst="rect">
            <a:avLst/>
          </a:prstGeom>
          <a:noFill/>
        </p:spPr>
        <p:txBody>
          <a:bodyPr wrap="square">
            <a:spAutoFit/>
          </a:bodyPr>
          <a:lstStyle/>
          <a:p>
            <a:pPr algn="l" fontAlgn="base"/>
            <a:r>
              <a:rPr lang="en-US" b="1" i="0" dirty="0">
                <a:solidFill>
                  <a:srgbClr val="1C1C1C"/>
                </a:solidFill>
                <a:effectLst/>
                <a:latin typeface="Verdana" panose="020B0604030504040204" pitchFamily="34" charset="0"/>
              </a:rPr>
              <a:t>By Application Outlook (Sales, USD Million, 2017-2030)</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Immuno-Oncology</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Neurodegenerative Diseases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Cardiovascular Diseases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Metabolic Diseases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Other Applications</a:t>
            </a:r>
          </a:p>
          <a:p>
            <a:pPr algn="l" fontAlgn="base"/>
            <a:br>
              <a:rPr lang="en-US" dirty="0"/>
            </a:br>
            <a:r>
              <a:rPr lang="en-US" b="1" i="0" dirty="0">
                <a:solidFill>
                  <a:srgbClr val="5E5E5E"/>
                </a:solidFill>
                <a:effectLst/>
                <a:latin typeface="Verdana" panose="020B0604030504040204" pitchFamily="34" charset="0"/>
              </a:rPr>
              <a:t>Access full Report Description, TOC, Table of Figure, Chart, </a:t>
            </a:r>
            <a:r>
              <a:rPr lang="en-US" b="1" i="0" dirty="0" err="1">
                <a:solidFill>
                  <a:srgbClr val="5E5E5E"/>
                </a:solidFill>
                <a:effectLst/>
                <a:latin typeface="Verdana" panose="020B0604030504040204" pitchFamily="34" charset="0"/>
              </a:rPr>
              <a:t>etc</a:t>
            </a:r>
            <a:r>
              <a:rPr lang="en-US" b="1" i="0" dirty="0">
                <a:solidFill>
                  <a:srgbClr val="5E5E5E"/>
                </a:solidFill>
                <a:effectLst/>
                <a:latin typeface="Verdana" panose="020B0604030504040204" pitchFamily="34" charset="0"/>
              </a:rPr>
              <a:t>: </a:t>
            </a:r>
            <a:r>
              <a:rPr lang="en-US" b="1" i="0" u="none" strike="noStrike" dirty="0">
                <a:solidFill>
                  <a:srgbClr val="003D78"/>
                </a:solidFill>
                <a:effectLst/>
                <a:latin typeface="Verdana" panose="020B0604030504040204" pitchFamily="34" charset="0"/>
                <a:hlinkClick r:id="rId2"/>
              </a:rPr>
              <a:t>https://www.marketstatsville.com/table-of-content/AI-in-drug-discovery-market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a:p>
            <a:pPr fontAlgn="base"/>
            <a:br>
              <a:rPr lang="en-US" dirty="0"/>
            </a:br>
            <a:r>
              <a:rPr lang="en-US" b="1" dirty="0">
                <a:solidFill>
                  <a:srgbClr val="1C1C1C"/>
                </a:solidFill>
                <a:effectLst/>
                <a:latin typeface="Verdana" panose="020B0604030504040204" pitchFamily="34" charset="0"/>
              </a:rPr>
              <a:t>Major key players in the global AI in Drug Discovery market are:</a:t>
            </a:r>
          </a:p>
          <a:p>
            <a:pPr fontAlgn="base"/>
            <a:endParaRPr lang="en-US" b="1" dirty="0">
              <a:solidFill>
                <a:srgbClr val="1C1C1C"/>
              </a:solidFill>
              <a:effectLst/>
              <a:latin typeface="Verdana" panose="020B0604030504040204" pitchFamily="34" charset="0"/>
            </a:endParaRPr>
          </a:p>
          <a:p>
            <a:pPr fontAlgn="base">
              <a:buFont typeface="Arial" panose="020B0604020202020204" pitchFamily="34" charset="0"/>
              <a:buChar char="•"/>
            </a:pPr>
            <a:r>
              <a:rPr lang="en-US" b="0" i="0" u="none" strike="noStrike" dirty="0">
                <a:solidFill>
                  <a:srgbClr val="003D78"/>
                </a:solidFill>
                <a:effectLst/>
                <a:latin typeface="Verdana" panose="020B0604030504040204" pitchFamily="34" charset="0"/>
                <a:hlinkClick r:id="rId3"/>
              </a:rPr>
              <a:t>IBM Watson</a:t>
            </a:r>
            <a:endParaRPr lang="en-US" b="0" i="0" dirty="0">
              <a:solidFill>
                <a:srgbClr val="5E5E5E"/>
              </a:solidFill>
              <a:effectLst/>
              <a:latin typeface="Verdana" panose="020B0604030504040204" pitchFamily="34" charset="0"/>
            </a:endParaRPr>
          </a:p>
          <a:p>
            <a:pPr fontAlgn="base">
              <a:buFont typeface="Arial" panose="020B0604020202020204" pitchFamily="34" charset="0"/>
              <a:buChar char="•"/>
            </a:pPr>
            <a:r>
              <a:rPr lang="en-US" b="0" i="0" u="none" strike="noStrike" dirty="0" err="1">
                <a:solidFill>
                  <a:srgbClr val="003D78"/>
                </a:solidFill>
                <a:effectLst/>
                <a:latin typeface="Verdana" panose="020B0604030504040204" pitchFamily="34" charset="0"/>
                <a:hlinkClick r:id="rId4"/>
              </a:rPr>
              <a:t>Exscientia</a:t>
            </a:r>
            <a:endParaRPr lang="en-US" b="0" i="0" dirty="0">
              <a:solidFill>
                <a:srgbClr val="5E5E5E"/>
              </a:solidFill>
              <a:effectLst/>
              <a:latin typeface="Verdana" panose="020B0604030504040204" pitchFamily="34" charset="0"/>
            </a:endParaRPr>
          </a:p>
          <a:p>
            <a:pPr fontAlgn="base">
              <a:buFont typeface="Arial" panose="020B0604020202020204" pitchFamily="34" charset="0"/>
              <a:buChar char="•"/>
            </a:pPr>
            <a:r>
              <a:rPr lang="en-US" b="0" i="0" u="none" strike="noStrike" dirty="0">
                <a:solidFill>
                  <a:srgbClr val="003D78"/>
                </a:solidFill>
                <a:effectLst/>
                <a:latin typeface="Verdana" panose="020B0604030504040204" pitchFamily="34" charset="0"/>
                <a:hlinkClick r:id="rId5"/>
              </a:rPr>
              <a:t>GNS Healthcare</a:t>
            </a:r>
            <a:endParaRPr lang="en-US" b="0" i="0" dirty="0">
              <a:solidFill>
                <a:srgbClr val="5E5E5E"/>
              </a:solidFill>
              <a:effectLst/>
              <a:latin typeface="Verdana" panose="020B0604030504040204" pitchFamily="34" charset="0"/>
            </a:endParaRPr>
          </a:p>
          <a:p>
            <a:pPr fontAlgn="base">
              <a:buFont typeface="Arial" panose="020B0604020202020204" pitchFamily="34" charset="0"/>
              <a:buChar char="•"/>
            </a:pPr>
            <a:r>
              <a:rPr lang="en-US" b="0" i="0" dirty="0">
                <a:solidFill>
                  <a:srgbClr val="5E5E5E"/>
                </a:solidFill>
                <a:effectLst/>
                <a:latin typeface="Verdana" panose="020B0604030504040204" pitchFamily="34" charset="0"/>
              </a:rPr>
              <a:t>Alphabet (DeepMind)</a:t>
            </a:r>
          </a:p>
          <a:p>
            <a:br>
              <a:rPr lang="en-US" b="0" dirty="0">
                <a:effectLst/>
                <a:latin typeface="Verdana" panose="020B0604030504040204" pitchFamily="34" charset="0"/>
              </a:rPr>
            </a:br>
            <a:endParaRPr lang="en-IN" dirty="0"/>
          </a:p>
        </p:txBody>
      </p:sp>
    </p:spTree>
    <p:extLst>
      <p:ext uri="{BB962C8B-B14F-4D97-AF65-F5344CB8AC3E}">
        <p14:creationId xmlns:p14="http://schemas.microsoft.com/office/powerpoint/2010/main" val="512784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5AE7E24-7662-A939-A121-C625BAC8154A}"/>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585EEC14-6CE6-3B79-57A8-6876928B4B1E}"/>
              </a:ext>
            </a:extLst>
          </p:cNvPr>
          <p:cNvSpPr>
            <a:spLocks noGrp="1"/>
          </p:cNvSpPr>
          <p:nvPr>
            <p:ph type="sldNum" sz="quarter" idx="12"/>
          </p:nvPr>
        </p:nvSpPr>
        <p:spPr/>
        <p:txBody>
          <a:bodyPr/>
          <a:lstStyle/>
          <a:p>
            <a:fld id="{03206E70-9524-410D-AE9B-78D656EAA14D}" type="slidenum">
              <a:rPr lang="en-US" smtClean="0"/>
              <a:pPr/>
              <a:t>8</a:t>
            </a:fld>
            <a:endParaRPr lang="en-US" dirty="0"/>
          </a:p>
        </p:txBody>
      </p:sp>
      <p:sp>
        <p:nvSpPr>
          <p:cNvPr id="5" name="TextBox 4">
            <a:extLst>
              <a:ext uri="{FF2B5EF4-FFF2-40B4-BE49-F238E27FC236}">
                <a16:creationId xmlns:a16="http://schemas.microsoft.com/office/drawing/2014/main" id="{5EDF11C1-C76F-EBAA-3B5B-5FE7FA469676}"/>
              </a:ext>
            </a:extLst>
          </p:cNvPr>
          <p:cNvSpPr txBox="1"/>
          <p:nvPr/>
        </p:nvSpPr>
        <p:spPr>
          <a:xfrm>
            <a:off x="323557" y="1212563"/>
            <a:ext cx="11507372" cy="3693319"/>
          </a:xfrm>
          <a:prstGeom prst="rect">
            <a:avLst/>
          </a:prstGeom>
          <a:noFill/>
        </p:spPr>
        <p:txBody>
          <a:bodyPr wrap="square">
            <a:spAutoFit/>
          </a:bodyPr>
          <a:lstStyle/>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Benevolent AI</a:t>
            </a:r>
          </a:p>
          <a:p>
            <a:pPr algn="l" fontAlgn="base">
              <a:buFont typeface="Arial" panose="020B0604020202020204" pitchFamily="34" charset="0"/>
              <a:buChar char="•"/>
            </a:pPr>
            <a:r>
              <a:rPr lang="en-US" b="0" i="0" dirty="0" err="1">
                <a:solidFill>
                  <a:srgbClr val="5E5E5E"/>
                </a:solidFill>
                <a:effectLst/>
                <a:latin typeface="Verdana" panose="020B0604030504040204" pitchFamily="34" charset="0"/>
              </a:rPr>
              <a:t>BioSymetrics</a:t>
            </a:r>
            <a:endParaRPr lang="en-US"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US" b="0" i="0" dirty="0" err="1">
                <a:solidFill>
                  <a:srgbClr val="5E5E5E"/>
                </a:solidFill>
                <a:effectLst/>
                <a:latin typeface="Verdana" panose="020B0604030504040204" pitchFamily="34" charset="0"/>
              </a:rPr>
              <a:t>Euretos</a:t>
            </a:r>
            <a:endParaRPr lang="en-US"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Berg Health</a:t>
            </a:r>
          </a:p>
          <a:p>
            <a:pPr algn="l" fontAlgn="base">
              <a:buFont typeface="Arial" panose="020B0604020202020204" pitchFamily="34" charset="0"/>
              <a:buChar char="•"/>
            </a:pPr>
            <a:r>
              <a:rPr lang="en-US" b="0" i="0" dirty="0" err="1">
                <a:solidFill>
                  <a:srgbClr val="5E5E5E"/>
                </a:solidFill>
                <a:effectLst/>
                <a:latin typeface="Verdana" panose="020B0604030504040204" pitchFamily="34" charset="0"/>
              </a:rPr>
              <a:t>Atomwise</a:t>
            </a:r>
            <a:endParaRPr lang="en-US"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US" b="0" i="0" dirty="0" err="1">
                <a:solidFill>
                  <a:srgbClr val="5E5E5E"/>
                </a:solidFill>
                <a:effectLst/>
                <a:latin typeface="Verdana" panose="020B0604030504040204" pitchFamily="34" charset="0"/>
              </a:rPr>
              <a:t>Insitro</a:t>
            </a:r>
            <a:endParaRPr lang="en-US"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US" b="0" i="0" dirty="0" err="1">
                <a:solidFill>
                  <a:srgbClr val="5E5E5E"/>
                </a:solidFill>
                <a:effectLst/>
                <a:latin typeface="Verdana" panose="020B0604030504040204" pitchFamily="34" charset="0"/>
              </a:rPr>
              <a:t>Cyclica</a:t>
            </a:r>
            <a:endParaRPr lang="en-US" b="0" i="0" dirty="0">
              <a:solidFill>
                <a:srgbClr val="5E5E5E"/>
              </a:solidFill>
              <a:effectLst/>
              <a:latin typeface="Verdana" panose="020B0604030504040204" pitchFamily="34" charset="0"/>
            </a:endParaRP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r>
              <a:rPr lang="en-US" b="0" i="0" dirty="0">
                <a:solidFill>
                  <a:srgbClr val="5E5E5E"/>
                </a:solidFill>
                <a:effectLst/>
                <a:latin typeface="Verdana" panose="020B0604030504040204" pitchFamily="34" charset="0"/>
              </a:rPr>
              <a:t>(Note: we include the maximum-to-maximum top/key companies in the final report with the recent development, partnership, and acquisition of the companies.)</a:t>
            </a:r>
          </a:p>
          <a:p>
            <a:pPr algn="l" fontAlgn="base"/>
            <a:endParaRPr lang="en-US" b="0" i="0" dirty="0">
              <a:solidFill>
                <a:srgbClr val="5E5E5E"/>
              </a:solidFill>
              <a:effectLst/>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For Report Description: </a:t>
            </a:r>
            <a:r>
              <a:rPr lang="en-US" b="1" i="0" u="none" strike="noStrike" dirty="0">
                <a:solidFill>
                  <a:srgbClr val="003D78"/>
                </a:solidFill>
                <a:effectLst/>
                <a:latin typeface="Verdana" panose="020B0604030504040204" pitchFamily="34" charset="0"/>
                <a:hlinkClick r:id="rId2"/>
              </a:rPr>
              <a:t>https://www.marketstatsville.com/AI-in-drug-discovery-market</a:t>
            </a:r>
            <a:r>
              <a:rPr lang="en-US" b="1" i="0" dirty="0">
                <a:solidFill>
                  <a:srgbClr val="5E5E5E"/>
                </a:solidFill>
                <a:effectLst/>
                <a:latin typeface="Verdana" panose="020B0604030504040204" pitchFamily="34" charset="0"/>
              </a:rPr>
              <a:t> </a:t>
            </a:r>
            <a:endParaRPr lang="en-IN" dirty="0"/>
          </a:p>
        </p:txBody>
      </p:sp>
    </p:spTree>
    <p:extLst>
      <p:ext uri="{BB962C8B-B14F-4D97-AF65-F5344CB8AC3E}">
        <p14:creationId xmlns:p14="http://schemas.microsoft.com/office/powerpoint/2010/main" val="3292347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5651</TotalTime>
  <Words>1409</Words>
  <Application>Microsoft Office PowerPoint</Application>
  <PresentationFormat>Widescreen</PresentationFormat>
  <Paragraphs>89</Paragraphs>
  <Slides>9</Slides>
  <Notes>3</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9</vt:i4>
      </vt:variant>
    </vt:vector>
  </HeadingPairs>
  <TitlesOfParts>
    <vt:vector size="23" baseType="lpstr">
      <vt:lpstr>Arial</vt:lpstr>
      <vt:lpstr>Calibri</vt:lpstr>
      <vt:lpstr>Calibri (Body)</vt:lpstr>
      <vt:lpstr>Calibri Light</vt:lpstr>
      <vt:lpstr>IBMPlexSans</vt:lpstr>
      <vt:lpstr>Poppins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Vaibhav Rathore - Market Statsville Group</cp:lastModifiedBy>
  <cp:revision>535</cp:revision>
  <dcterms:created xsi:type="dcterms:W3CDTF">2017-04-19T06:29:38Z</dcterms:created>
  <dcterms:modified xsi:type="dcterms:W3CDTF">2023-10-20T09:56:25Z</dcterms:modified>
</cp:coreProperties>
</file>