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31-01-2024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1/31/2024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1/31/2024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1/31/2024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1/31/2024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1/31/2024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1/31/2024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iological-safety-testing-market?utm_source=Vipin+31+Jan&amp;utm_medium=Free" TargetMode="External"/><Relationship Id="rId2" Type="http://schemas.openxmlformats.org/officeDocument/2006/relationships/hyperlink" Target="https://www.marketstatsville.com/biological-safety-test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biological-safety-testing-market?opt=3338&amp;utm_source=Vipin+31+Jan&amp;utm_medium=Fre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vancebio.com/" TargetMode="External"/><Relationship Id="rId2" Type="http://schemas.openxmlformats.org/officeDocument/2006/relationships/hyperlink" Target="https://www.marketstatsville.com/table-of-content/biological-safety-testing-market?utm_source=Vipin+31+Jan&amp;utm_medium=Free" TargetMode="External"/><Relationship Id="rId1" Type="http://schemas.openxmlformats.org/officeDocument/2006/relationships/slideLayout" Target="../slideLayouts/slideLayout7.xml"/><Relationship Id="rId5" Type="http://schemas.openxmlformats.org/officeDocument/2006/relationships/hyperlink" Target="https://www.eurofins.com/" TargetMode="External"/><Relationship Id="rId4" Type="http://schemas.openxmlformats.org/officeDocument/2006/relationships/hyperlink" Target="https://cytovan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Biological Safety Testing Market </a:t>
            </a:r>
            <a:r>
              <a:rPr lang="en-US" sz="4760" b="1" dirty="0" smtClean="0">
                <a:solidFill>
                  <a:srgbClr val="80C342"/>
                </a:solidFill>
                <a:latin typeface="Calibri (Body)"/>
                <a:ea typeface="Roboto Condensed Light" panose="020B0604020202020204" charset="0"/>
              </a:rPr>
              <a:t>Report </a:t>
            </a:r>
            <a:r>
              <a:rPr lang="en-US" sz="4760" b="1" dirty="0">
                <a:solidFill>
                  <a:srgbClr val="80C342"/>
                </a:solidFill>
                <a:latin typeface="Calibri (Body)"/>
                <a:ea typeface="Roboto Condensed Light" panose="020B0604020202020204" charset="0"/>
              </a:rPr>
              <a:t>Opportunities,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Biological Safety Testing </a:t>
            </a:r>
            <a:r>
              <a:rPr lang="en-US" sz="1600" b="1" dirty="0" smtClean="0">
                <a:solidFill>
                  <a:srgbClr val="1A1A1B"/>
                </a:solidFill>
                <a:latin typeface="IBMPlexSans"/>
              </a:rPr>
              <a:t>Market</a:t>
            </a: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Biological Safety Testing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Biological Safety Testing Market by Product (Reagents &amp; kits, Services, and Instruments), by Test (Sterility Tests, Cell Line Authentication &amp; Characterization Tests, Bioburden Tests), by Application,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2677656"/>
          </a:xfrm>
          <a:prstGeom prst="rect">
            <a:avLst/>
          </a:prstGeom>
          <a:noFill/>
        </p:spPr>
        <p:txBody>
          <a:bodyPr wrap="square">
            <a:spAutoFit/>
          </a:bodyPr>
          <a:lstStyle/>
          <a:p>
            <a:r>
              <a:rPr lang="en-US" sz="1200" dirty="0">
                <a:hlinkClick r:id="rId2"/>
              </a:rPr>
              <a:t>The </a:t>
            </a:r>
            <a:r>
              <a:rPr lang="en-US" sz="1200" b="1" dirty="0">
                <a:hlinkClick r:id="rId2"/>
              </a:rPr>
              <a:t>global biologics safety testing market</a:t>
            </a:r>
            <a:r>
              <a:rPr lang="en-US" sz="1200" dirty="0"/>
              <a:t> size is projected to reach </a:t>
            </a:r>
            <a:r>
              <a:rPr lang="en-US" sz="1200" b="1" dirty="0"/>
              <a:t>USD 11.2 billion by 2030</a:t>
            </a:r>
            <a:r>
              <a:rPr lang="en-US" sz="1200" dirty="0"/>
              <a:t> from </a:t>
            </a:r>
            <a:r>
              <a:rPr lang="en-US" sz="1200" b="1" dirty="0"/>
              <a:t>USD 4.4 billion in 2021</a:t>
            </a:r>
            <a:r>
              <a:rPr lang="en-US" sz="1200" dirty="0"/>
              <a:t>, at a CAGR of 12.4% during the forecast period</a:t>
            </a:r>
          </a:p>
          <a:p>
            <a:r>
              <a:rPr lang="en-US" sz="1200" dirty="0"/>
              <a:t>Below information is analyzed in depth in the report-</a:t>
            </a:r>
          </a:p>
          <a:p>
            <a:r>
              <a:rPr lang="en-US" sz="1200" dirty="0"/>
              <a:t>Global Biological Safety Testing Market Revenue, 2018-2023, 2024-2033, (US$ Millions)</a:t>
            </a:r>
          </a:p>
          <a:p>
            <a:r>
              <a:rPr lang="en-US" sz="1200" dirty="0"/>
              <a:t>Global Biological Safety Testing Market Sales Volume, 2018-2023, 2024-2033, (Units)</a:t>
            </a:r>
          </a:p>
          <a:p>
            <a:r>
              <a:rPr lang="en-US" sz="1200" dirty="0"/>
              <a:t>Share of the top five Biological Safety Testing companies in 2023 (%)</a:t>
            </a:r>
          </a:p>
          <a:p>
            <a:r>
              <a:rPr lang="en-US" sz="1200" b="1" dirty="0"/>
              <a:t>Market Growth Mapping</a:t>
            </a:r>
            <a:endParaRPr lang="en-US" sz="1200" dirty="0"/>
          </a:p>
          <a:p>
            <a:r>
              <a:rPr lang="en-US" sz="12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200" dirty="0"/>
              <a:t> </a:t>
            </a:r>
          </a:p>
          <a:p>
            <a:r>
              <a:rPr lang="en-US" sz="1200" b="1" dirty="0"/>
              <a:t>Request Sample Copy of this Report: </a:t>
            </a:r>
            <a:r>
              <a:rPr lang="en-US" sz="1200" b="1" dirty="0">
                <a:hlinkClick r:id="rId3"/>
              </a:rPr>
              <a:t>https://www.marketstatsville.com/request-sample/biological-safety-testing-market?utm_source=Vipin+31+Jan&amp;utm_medium=Free</a:t>
            </a:r>
            <a:r>
              <a:rPr lang="en-US" sz="1200" b="1" dirty="0"/>
              <a:t> </a:t>
            </a:r>
            <a:endParaRPr lang="en-US" sz="12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124691" y="517803"/>
            <a:ext cx="12067309" cy="6340197"/>
          </a:xfrm>
          <a:prstGeom prst="rect">
            <a:avLst/>
          </a:prstGeom>
        </p:spPr>
        <p:txBody>
          <a:bodyPr wrap="square">
            <a:spAutoFit/>
          </a:bodyPr>
          <a:lstStyle/>
          <a:p>
            <a:r>
              <a:rPr lang="en-US" sz="1400" dirty="0">
                <a:solidFill>
                  <a:srgbClr val="000000"/>
                </a:solidFill>
                <a:latin typeface="Verdana" panose="020B0604030504040204" pitchFamily="34" charset="0"/>
              </a:rPr>
              <a:t>Biological Safety Testing Market Segmentation:</a:t>
            </a:r>
          </a:p>
          <a:p>
            <a:r>
              <a:rPr lang="en-US" sz="1400" dirty="0">
                <a:solidFill>
                  <a:srgbClr val="000000"/>
                </a:solidFill>
                <a:latin typeface="Verdana" panose="020B0604030504040204" pitchFamily="34" charset="0"/>
              </a:rPr>
              <a:t>This study offers a thorough segmentation of the Biological Safety Testing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Biological Safety Testing market.</a:t>
            </a:r>
          </a:p>
          <a:p>
            <a:r>
              <a:rPr lang="en-US" sz="1400" b="1" dirty="0">
                <a:solidFill>
                  <a:srgbClr val="000000"/>
                </a:solidFill>
                <a:latin typeface="Verdana" panose="020B0604030504040204" pitchFamily="34" charset="0"/>
              </a:rPr>
              <a:t>By Product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Reagents &amp; kits</a:t>
            </a:r>
          </a:p>
          <a:p>
            <a:pPr>
              <a:buFont typeface="Arial" panose="020B0604020202020204" pitchFamily="34" charset="0"/>
              <a:buChar char="•"/>
            </a:pPr>
            <a:r>
              <a:rPr lang="en-US" sz="1400" dirty="0">
                <a:solidFill>
                  <a:srgbClr val="000000"/>
                </a:solidFill>
                <a:latin typeface="Verdana" panose="020B0604030504040204" pitchFamily="34" charset="0"/>
              </a:rPr>
              <a:t>Services</a:t>
            </a:r>
          </a:p>
          <a:p>
            <a:pPr>
              <a:buFont typeface="Arial" panose="020B0604020202020204" pitchFamily="34" charset="0"/>
              <a:buChar char="•"/>
            </a:pPr>
            <a:r>
              <a:rPr lang="en-US" sz="1400" dirty="0">
                <a:solidFill>
                  <a:srgbClr val="000000"/>
                </a:solidFill>
                <a:latin typeface="Verdana" panose="020B0604030504040204" pitchFamily="34" charset="0"/>
              </a:rPr>
              <a:t>Instruments</a:t>
            </a:r>
          </a:p>
          <a:p>
            <a:r>
              <a:rPr lang="en-US" sz="1400" b="1" dirty="0">
                <a:solidFill>
                  <a:srgbClr val="000000"/>
                </a:solidFill>
                <a:latin typeface="Verdana" panose="020B0604030504040204" pitchFamily="34" charset="0"/>
              </a:rPr>
              <a:t>By Test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Sterility Tests</a:t>
            </a:r>
          </a:p>
          <a:p>
            <a:pPr>
              <a:buFont typeface="Arial" panose="020B0604020202020204" pitchFamily="34" charset="0"/>
              <a:buChar char="•"/>
            </a:pPr>
            <a:r>
              <a:rPr lang="en-US" sz="1400" dirty="0">
                <a:solidFill>
                  <a:srgbClr val="000000"/>
                </a:solidFill>
                <a:latin typeface="Verdana" panose="020B0604030504040204" pitchFamily="34" charset="0"/>
              </a:rPr>
              <a:t>Cell Line Authentication &amp; Characterization Tests</a:t>
            </a:r>
          </a:p>
          <a:p>
            <a:pPr>
              <a:buFont typeface="Arial" panose="020B0604020202020204" pitchFamily="34" charset="0"/>
              <a:buChar char="•"/>
            </a:pPr>
            <a:r>
              <a:rPr lang="en-US" sz="1400" dirty="0">
                <a:solidFill>
                  <a:srgbClr val="000000"/>
                </a:solidFill>
                <a:latin typeface="Verdana" panose="020B0604030504040204" pitchFamily="34" charset="0"/>
              </a:rPr>
              <a:t>Bioburden Tests</a:t>
            </a:r>
          </a:p>
          <a:p>
            <a:pPr>
              <a:buFont typeface="Arial" panose="020B0604020202020204" pitchFamily="34" charset="0"/>
              <a:buChar char="•"/>
            </a:pPr>
            <a:r>
              <a:rPr lang="en-US" sz="1400" dirty="0">
                <a:solidFill>
                  <a:srgbClr val="000000"/>
                </a:solidFill>
                <a:latin typeface="Verdana" panose="020B0604030504040204" pitchFamily="34" charset="0"/>
              </a:rPr>
              <a:t>Endotoxin Tests</a:t>
            </a:r>
          </a:p>
          <a:p>
            <a:pPr>
              <a:buFont typeface="Arial" panose="020B0604020202020204" pitchFamily="34" charset="0"/>
              <a:buChar char="•"/>
            </a:pPr>
            <a:r>
              <a:rPr lang="en-US" sz="1400" dirty="0">
                <a:solidFill>
                  <a:srgbClr val="000000"/>
                </a:solidFill>
                <a:latin typeface="Verdana" panose="020B0604030504040204" pitchFamily="34" charset="0"/>
              </a:rPr>
              <a:t>Adventitious Agent Detection Tests</a:t>
            </a:r>
          </a:p>
          <a:p>
            <a:pPr>
              <a:buFont typeface="Arial" panose="020B0604020202020204" pitchFamily="34" charset="0"/>
              <a:buChar char="•"/>
            </a:pPr>
            <a:r>
              <a:rPr lang="en-US" sz="1400" dirty="0">
                <a:solidFill>
                  <a:srgbClr val="000000"/>
                </a:solidFill>
                <a:latin typeface="Verdana" panose="020B0604030504040204" pitchFamily="34" charset="0"/>
              </a:rPr>
              <a:t>Residual Host Contamination Detection Tests</a:t>
            </a:r>
          </a:p>
          <a:p>
            <a:pPr>
              <a:buFont typeface="Arial" panose="020B0604020202020204" pitchFamily="34" charset="0"/>
              <a:buChar char="•"/>
            </a:pPr>
            <a:r>
              <a:rPr lang="en-US" sz="1400" dirty="0">
                <a:solidFill>
                  <a:srgbClr val="000000"/>
                </a:solidFill>
                <a:latin typeface="Verdana" panose="020B0604030504040204" pitchFamily="34" charset="0"/>
              </a:rPr>
              <a:t>Others</a:t>
            </a:r>
          </a:p>
          <a:p>
            <a:r>
              <a:rPr lang="en-US" sz="1400" b="1" dirty="0">
                <a:solidFill>
                  <a:srgbClr val="000000"/>
                </a:solidFill>
                <a:latin typeface="Verdana" panose="020B0604030504040204" pitchFamily="34" charset="0"/>
              </a:rPr>
              <a:t>By Application Outlook (Sales,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Stem Cell</a:t>
            </a:r>
          </a:p>
          <a:p>
            <a:pPr>
              <a:buFont typeface="Arial" panose="020B0604020202020204" pitchFamily="34" charset="0"/>
              <a:buChar char="•"/>
            </a:pPr>
            <a:r>
              <a:rPr lang="en-US" sz="1400" dirty="0">
                <a:solidFill>
                  <a:srgbClr val="000000"/>
                </a:solidFill>
                <a:latin typeface="Verdana" panose="020B0604030504040204" pitchFamily="34" charset="0"/>
              </a:rPr>
              <a:t>Tissue &amp; Tissue Based Products</a:t>
            </a:r>
          </a:p>
          <a:p>
            <a:pPr>
              <a:buFont typeface="Arial" panose="020B0604020202020204" pitchFamily="34" charset="0"/>
              <a:buChar char="•"/>
            </a:pPr>
            <a:r>
              <a:rPr lang="en-US" sz="1400" dirty="0">
                <a:solidFill>
                  <a:srgbClr val="000000"/>
                </a:solidFill>
                <a:latin typeface="Verdana" panose="020B0604030504040204" pitchFamily="34" charset="0"/>
              </a:rPr>
              <a:t>Gene Therapy</a:t>
            </a:r>
          </a:p>
          <a:p>
            <a:pPr>
              <a:buFont typeface="Arial" panose="020B0604020202020204" pitchFamily="34" charset="0"/>
              <a:buChar char="•"/>
            </a:pPr>
            <a:r>
              <a:rPr lang="en-US" sz="1400" dirty="0">
                <a:solidFill>
                  <a:srgbClr val="000000"/>
                </a:solidFill>
                <a:latin typeface="Verdana" panose="020B0604030504040204" pitchFamily="34" charset="0"/>
              </a:rPr>
              <a:t>Blood &amp; Blood Based Products</a:t>
            </a:r>
          </a:p>
          <a:p>
            <a:pPr>
              <a:buFont typeface="Arial" panose="020B0604020202020204" pitchFamily="34" charset="0"/>
              <a:buChar char="•"/>
            </a:pPr>
            <a:r>
              <a:rPr lang="en-US" sz="1400" dirty="0">
                <a:solidFill>
                  <a:srgbClr val="000000"/>
                </a:solidFill>
                <a:latin typeface="Verdana" panose="020B0604030504040204" pitchFamily="34" charset="0"/>
              </a:rPr>
              <a:t>Vaccines &amp; Therapeutics</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https://www.marketstatsville.com/buy-now/biological-safety-testing-market?opt=3338&amp;utm_source=Vipin+31+Jan&amp;utm_medium=Free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45999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332508" y="1417191"/>
            <a:ext cx="10681855" cy="3970318"/>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https://www.marketstatsville.com/table-of-content/biological-safety-testing-market?utm_source=Vipin+31+Jan&amp;utm_medium=Free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Biological Safety Testing Market</a:t>
            </a:r>
          </a:p>
          <a:p>
            <a:r>
              <a:rPr lang="en-US" sz="1400" dirty="0">
                <a:solidFill>
                  <a:srgbClr val="000000"/>
                </a:solidFill>
                <a:latin typeface="Verdana" panose="020B0604030504040204" pitchFamily="34" charset="0"/>
              </a:rPr>
              <a:t>This section presents comprehensive information regarding various key players in the Biological Safety Testing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The biological safety testing market is mildly concentrated in nature, with few global players operating in the market such as </a:t>
            </a:r>
            <a:r>
              <a:rPr lang="en-US" sz="1400" dirty="0" err="1">
                <a:solidFill>
                  <a:srgbClr val="000000"/>
                </a:solidFill>
                <a:latin typeface="Verdana" panose="020B0604030504040204" pitchFamily="34" charset="0"/>
                <a:hlinkClick r:id="rId3"/>
              </a:rPr>
              <a:t>Avance</a:t>
            </a:r>
            <a:r>
              <a:rPr lang="en-US" sz="1400" dirty="0">
                <a:solidFill>
                  <a:srgbClr val="000000"/>
                </a:solidFill>
                <a:latin typeface="Verdana" panose="020B0604030504040204" pitchFamily="34" charset="0"/>
                <a:hlinkClick r:id="rId3"/>
              </a:rPr>
              <a:t> Biosciences</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hlinkClick r:id="rId4"/>
              </a:rPr>
              <a:t>Cytovance</a:t>
            </a:r>
            <a:r>
              <a:rPr lang="en-US" sz="1400" dirty="0">
                <a:solidFill>
                  <a:srgbClr val="000000"/>
                </a:solidFill>
                <a:latin typeface="Verdana" panose="020B0604030504040204" pitchFamily="34" charset="0"/>
                <a:hlinkClick r:id="rId4"/>
              </a:rPr>
              <a:t> Biologics</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5"/>
              </a:rPr>
              <a:t>Eurofins Scientific</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Lonza</a:t>
            </a:r>
            <a:r>
              <a:rPr lang="en-US" sz="1400" dirty="0">
                <a:solidFill>
                  <a:srgbClr val="000000"/>
                </a:solidFill>
                <a:latin typeface="Verdana" panose="020B0604030504040204" pitchFamily="34" charset="0"/>
              </a:rPr>
              <a:t>, Merck </a:t>
            </a:r>
            <a:r>
              <a:rPr lang="en-US" sz="1400" dirty="0" err="1">
                <a:solidFill>
                  <a:srgbClr val="000000"/>
                </a:solidFill>
                <a:latin typeface="Verdana" panose="020B0604030504040204" pitchFamily="34" charset="0"/>
              </a:rPr>
              <a:t>KGaA</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Promega</a:t>
            </a:r>
            <a:r>
              <a:rPr lang="en-US" sz="1400" dirty="0">
                <a:solidFill>
                  <a:srgbClr val="000000"/>
                </a:solidFill>
                <a:latin typeface="Verdana" panose="020B0604030504040204" pitchFamily="34" charset="0"/>
              </a:rPr>
              <a:t> Corporation, </a:t>
            </a:r>
            <a:r>
              <a:rPr lang="en-US" sz="1400" dirty="0" err="1">
                <a:solidFill>
                  <a:srgbClr val="000000"/>
                </a:solidFill>
                <a:latin typeface="Verdana" panose="020B0604030504040204" pitchFamily="34" charset="0"/>
              </a:rPr>
              <a:t>Thermo</a:t>
            </a:r>
            <a:r>
              <a:rPr lang="en-US" sz="1400" dirty="0">
                <a:solidFill>
                  <a:srgbClr val="000000"/>
                </a:solidFill>
                <a:latin typeface="Verdana" panose="020B0604030504040204" pitchFamily="34" charset="0"/>
              </a:rPr>
              <a:t> Fisher Scientific, </a:t>
            </a:r>
            <a:r>
              <a:rPr lang="en-US" sz="1400" dirty="0" err="1">
                <a:solidFill>
                  <a:srgbClr val="000000"/>
                </a:solidFill>
                <a:latin typeface="Verdana" panose="020B0604030504040204" pitchFamily="34" charset="0"/>
              </a:rPr>
              <a:t>Toxikon</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WuXi</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AppTec</a:t>
            </a:r>
            <a:r>
              <a:rPr lang="en-US" sz="1400" dirty="0">
                <a:solidFill>
                  <a:srgbClr val="000000"/>
                </a:solidFill>
                <a:latin typeface="Verdana" panose="020B0604030504040204" pitchFamily="34" charset="0"/>
              </a:rPr>
              <a:t>, and </a:t>
            </a:r>
            <a:r>
              <a:rPr lang="en-US" sz="1400" dirty="0" err="1">
                <a:solidFill>
                  <a:srgbClr val="000000"/>
                </a:solidFill>
                <a:latin typeface="Verdana" panose="020B0604030504040204" pitchFamily="34" charset="0"/>
              </a:rPr>
              <a:t>Biomerieux</a:t>
            </a:r>
            <a:r>
              <a:rPr lang="en-US" sz="1400" dirty="0">
                <a:solidFill>
                  <a:srgbClr val="000000"/>
                </a:solidFill>
                <a:latin typeface="Verdana" panose="020B0604030504040204" pitchFamily="34" charset="0"/>
              </a:rPr>
              <a:t> SA. Every company follows its own business strategy to attain the maximum market share.</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99799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951</Words>
  <Application>Microsoft Office PowerPoint</Application>
  <PresentationFormat>Widescreen</PresentationFormat>
  <Paragraphs>80</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213</cp:revision>
  <dcterms:created xsi:type="dcterms:W3CDTF">2017-04-19T06:29:38Z</dcterms:created>
  <dcterms:modified xsi:type="dcterms:W3CDTF">2024-01-31T08:31:44Z</dcterms:modified>
</cp:coreProperties>
</file>