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9" d="100"/>
          <a:sy n="69" d="100"/>
        </p:scale>
        <p:origin x="930"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31-01-2024</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1/31/2024</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1/31/2024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1/31/2024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1/31/2024</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1/31/2024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1/31/2024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biological-safety-testing-market?utm_source=Vipin+31+Jan&amp;utm_medium=Free" TargetMode="External"/><Relationship Id="rId2" Type="http://schemas.openxmlformats.org/officeDocument/2006/relationships/hyperlink" Target="https://www.marketstatsville.com/biological-safety-testing-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biological-safety-testing-market?opt=3338&amp;utm_source=Vipin+31+Jan&amp;utm_medium=Fre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vancebio.com/" TargetMode="External"/><Relationship Id="rId2" Type="http://schemas.openxmlformats.org/officeDocument/2006/relationships/hyperlink" Target="https://www.marketstatsville.com/table-of-content/biological-safety-testing-market?utm_source=Vipin+31+Jan&amp;utm_medium=Free" TargetMode="External"/><Relationship Id="rId1" Type="http://schemas.openxmlformats.org/officeDocument/2006/relationships/slideLayout" Target="../slideLayouts/slideLayout7.xml"/><Relationship Id="rId5" Type="http://schemas.openxmlformats.org/officeDocument/2006/relationships/hyperlink" Target="https://www.eurofins.com/" TargetMode="External"/><Relationship Id="rId4" Type="http://schemas.openxmlformats.org/officeDocument/2006/relationships/hyperlink" Target="https://cytovance.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2874"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837430" y="3759625"/>
            <a:ext cx="11086443"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chemeClr val="accent6"/>
                </a:solidFill>
                <a:latin typeface="IBMPlexSans"/>
              </a:rPr>
              <a:t>Global </a:t>
            </a:r>
            <a:r>
              <a:rPr lang="en-US" sz="4800" b="1" dirty="0">
                <a:solidFill>
                  <a:schemeClr val="accent6"/>
                </a:solidFill>
                <a:latin typeface="IBMPlexSans"/>
              </a:rPr>
              <a:t>Biological Safety Testing Market </a:t>
            </a:r>
            <a:r>
              <a:rPr lang="en-US" sz="4760" b="1" dirty="0" smtClean="0">
                <a:solidFill>
                  <a:srgbClr val="80C342"/>
                </a:solidFill>
                <a:latin typeface="Calibri (Body)"/>
                <a:ea typeface="Roboto Condensed Light" panose="020B0604020202020204" charset="0"/>
              </a:rPr>
              <a:t>Report </a:t>
            </a:r>
            <a:r>
              <a:rPr lang="en-US" sz="4760" b="1" dirty="0">
                <a:solidFill>
                  <a:srgbClr val="80C342"/>
                </a:solidFill>
                <a:latin typeface="Calibri (Body)"/>
                <a:ea typeface="Roboto Condensed Light" panose="020B0604020202020204" charset="0"/>
              </a:rPr>
              <a:t>Opportunities, and Forecast By </a:t>
            </a:r>
            <a:r>
              <a:rPr lang="en-US" sz="4760" b="1" dirty="0" smtClean="0">
                <a:solidFill>
                  <a:srgbClr val="80C342"/>
                </a:solidFill>
                <a:latin typeface="Calibri (Body)"/>
                <a:ea typeface="Roboto Condensed Light" panose="020B0604020202020204" charset="0"/>
              </a:rPr>
              <a:t>2030</a:t>
            </a:r>
            <a:endParaRPr lang="en-US" sz="4760" dirty="0">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069715" y="6141471"/>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smtClean="0">
                <a:solidFill>
                  <a:schemeClr val="bg1"/>
                </a:solidFill>
                <a:latin typeface="Calibri (Body)"/>
                <a:ea typeface="Roboto Condensed Light" panose="020B0604020202020204" charset="0"/>
              </a:rPr>
              <a:t>2030</a:t>
            </a:r>
            <a:endParaRPr lang="en-US" sz="1763" b="1" dirty="0">
              <a:solidFill>
                <a:schemeClr val="bg1"/>
              </a:solidFill>
              <a:latin typeface="Calibri (Body)"/>
              <a:ea typeface="Roboto Condensed Light" panose="020B0604020202020204" charset="0"/>
            </a:endParaRP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5534551" cy="506109"/>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dirty="0">
                <a:solidFill>
                  <a:srgbClr val="1A1A1B"/>
                </a:solidFill>
                <a:latin typeface="IBMPlexSans"/>
              </a:rPr>
              <a:t>Biological Safety Testing </a:t>
            </a:r>
            <a:r>
              <a:rPr lang="en-US" sz="1600" b="1" dirty="0" smtClean="0">
                <a:solidFill>
                  <a:srgbClr val="1A1A1B"/>
                </a:solidFill>
                <a:latin typeface="IBMPlexSans"/>
              </a:rPr>
              <a:t>Market</a:t>
            </a:r>
          </a:p>
          <a:p>
            <a:pPr marL="11196">
              <a:spcBef>
                <a:spcPts val="357"/>
              </a:spcBef>
            </a:pPr>
            <a:r>
              <a:rPr lang="en-US" sz="1058" dirty="0" smtClean="0">
                <a:ea typeface="Roboto Condensed Light" panose="020B0604020202020204" charset="0"/>
                <a:cs typeface="Trebuchet MS"/>
              </a:rPr>
              <a:t>© </a:t>
            </a:r>
            <a:r>
              <a:rPr lang="en-US" sz="1058" dirty="0">
                <a:ea typeface="Roboto Condensed Light" panose="020B0604020202020204" charset="0"/>
                <a:cs typeface="Trebuchet MS"/>
              </a:rPr>
              <a:t>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a:t>
            </a:r>
            <a:r>
              <a:rPr lang="en-US" sz="1058" dirty="0" err="1">
                <a:ea typeface="Roboto Condensed Light" panose="020B0604020202020204" charset="0"/>
                <a:cs typeface="Trebuchet MS"/>
              </a:rPr>
              <a:t>Statsville</a:t>
            </a:r>
            <a:r>
              <a:rPr lang="en-US" sz="1058" dirty="0">
                <a:ea typeface="Roboto Condensed Light" panose="020B0604020202020204" charset="0"/>
                <a:cs typeface="Trebuchet MS"/>
              </a:rPr>
              <a:t>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140621"/>
            <a:ext cx="10242179" cy="1015663"/>
          </a:xfrm>
          <a:prstGeom prst="rect">
            <a:avLst/>
          </a:prstGeom>
          <a:noFill/>
        </p:spPr>
        <p:txBody>
          <a:bodyPr wrap="square">
            <a:spAutoFit/>
          </a:bodyPr>
          <a:lstStyle>
            <a:defPPr>
              <a:defRPr lang="en-US"/>
            </a:defPPr>
            <a:lvl1pPr>
              <a:defRPr b="1">
                <a:solidFill>
                  <a:srgbClr val="003365"/>
                </a:solidFill>
                <a:latin typeface="+mj-lt"/>
              </a:defRPr>
            </a:lvl1pPr>
          </a:lstStyle>
          <a:p>
            <a:r>
              <a:rPr lang="en-US" b="0" dirty="0"/>
              <a:t>Biological Safety Testing Market 2022</a:t>
            </a:r>
          </a:p>
          <a:p>
            <a:r>
              <a:rPr lang="en-US" b="0" dirty="0"/>
              <a:t>Industry Size, Regions, Emerging Trends, Growth Insights, Opportunities, and Forecast By 2030</a:t>
            </a:r>
            <a:r>
              <a:rPr lang="en-US" dirty="0"/>
              <a:t/>
            </a:r>
            <a:br>
              <a:rPr lang="en-US" dirty="0"/>
            </a:br>
            <a:endParaRPr lang="en-US" sz="2400" u="sng" dirty="0">
              <a:solidFill>
                <a:schemeClr val="tx2"/>
              </a:solidFill>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62270" y="1451881"/>
            <a:ext cx="11624044" cy="1200329"/>
          </a:xfrm>
          <a:prstGeom prst="rect">
            <a:avLst/>
          </a:prstGeom>
          <a:noFill/>
        </p:spPr>
        <p:txBody>
          <a:bodyPr wrap="square">
            <a:spAutoFit/>
          </a:bodyPr>
          <a:lstStyle/>
          <a:p>
            <a:r>
              <a:rPr lang="en-US" b="1" dirty="0"/>
              <a:t>Biological Safety Testing Market by Product (Reagents &amp; kits, Services, and Instruments), by Test (Sterility Tests, Cell Line Authentication &amp; Characterization Tests, Bioburden Tests), by Application, by Region – Global Share and Forecast to 2030</a:t>
            </a:r>
          </a:p>
          <a:p>
            <a:r>
              <a:rPr lang="en-US" dirty="0"/>
              <a:t/>
            </a:r>
            <a:br>
              <a:rPr lang="en-US" dirty="0"/>
            </a:br>
            <a:endParaRPr lang="en-US" b="1" dirty="0"/>
          </a:p>
        </p:txBody>
      </p:sp>
      <p:sp>
        <p:nvSpPr>
          <p:cNvPr id="8" name="TextBox 7">
            <a:extLst>
              <a:ext uri="{FF2B5EF4-FFF2-40B4-BE49-F238E27FC236}">
                <a16:creationId xmlns:a16="http://schemas.microsoft.com/office/drawing/2014/main" id="{C00CA3EF-19A5-478E-8A41-5F83E27E803E}"/>
              </a:ext>
            </a:extLst>
          </p:cNvPr>
          <p:cNvSpPr txBox="1"/>
          <p:nvPr/>
        </p:nvSpPr>
        <p:spPr>
          <a:xfrm>
            <a:off x="262270" y="2442561"/>
            <a:ext cx="11624044" cy="369332"/>
          </a:xfrm>
          <a:prstGeom prst="rect">
            <a:avLst/>
          </a:prstGeom>
          <a:noFill/>
        </p:spPr>
        <p:txBody>
          <a:bodyPr wrap="square">
            <a:spAutoFit/>
          </a:bodyPr>
          <a:lstStyle>
            <a:defPPr>
              <a:defRPr lang="en-US"/>
            </a:defPPr>
            <a:lvl1pPr>
              <a:defRPr b="1">
                <a:solidFill>
                  <a:srgbClr val="003365"/>
                </a:solidFill>
                <a:latin typeface="+mj-lt"/>
              </a:defRPr>
            </a:lvl1pPr>
          </a:lstStyle>
          <a:p>
            <a:pPr algn="just"/>
            <a:r>
              <a:rPr lang="en-US" sz="1800" b="1" i="0" dirty="0">
                <a:solidFill>
                  <a:srgbClr val="4F81BD"/>
                </a:solidFill>
                <a:effectLst/>
                <a:latin typeface="Hind" panose="02000000000000000000" pitchFamily="2" charset="0"/>
              </a:rPr>
              <a:t>Description</a:t>
            </a:r>
            <a:endParaRPr lang="en-US" b="0" i="0" dirty="0">
              <a:solidFill>
                <a:srgbClr val="212529"/>
              </a:solidFill>
              <a:effectLst/>
              <a:latin typeface="Poppins" panose="00000500000000000000" pitchFamily="2" charset="0"/>
            </a:endParaRPr>
          </a:p>
        </p:txBody>
      </p:sp>
      <p:sp>
        <p:nvSpPr>
          <p:cNvPr id="10" name="TextBox 9">
            <a:extLst>
              <a:ext uri="{FF2B5EF4-FFF2-40B4-BE49-F238E27FC236}">
                <a16:creationId xmlns:a16="http://schemas.microsoft.com/office/drawing/2014/main" id="{B4576722-E165-4B0F-8FEF-A3A07EFE791D}"/>
              </a:ext>
            </a:extLst>
          </p:cNvPr>
          <p:cNvSpPr txBox="1"/>
          <p:nvPr/>
        </p:nvSpPr>
        <p:spPr>
          <a:xfrm>
            <a:off x="240562" y="2811893"/>
            <a:ext cx="11645752" cy="2677656"/>
          </a:xfrm>
          <a:prstGeom prst="rect">
            <a:avLst/>
          </a:prstGeom>
          <a:noFill/>
        </p:spPr>
        <p:txBody>
          <a:bodyPr wrap="square">
            <a:spAutoFit/>
          </a:bodyPr>
          <a:lstStyle/>
          <a:p>
            <a:r>
              <a:rPr lang="en-US" sz="1200" dirty="0">
                <a:hlinkClick r:id="rId2"/>
              </a:rPr>
              <a:t>The </a:t>
            </a:r>
            <a:r>
              <a:rPr lang="en-US" sz="1200" b="1" dirty="0">
                <a:hlinkClick r:id="rId2"/>
              </a:rPr>
              <a:t>global biologics safety testing market</a:t>
            </a:r>
            <a:r>
              <a:rPr lang="en-US" sz="1200" dirty="0"/>
              <a:t> size is projected to reach </a:t>
            </a:r>
            <a:r>
              <a:rPr lang="en-US" sz="1200" b="1" dirty="0"/>
              <a:t>USD 11.2 billion by 2030</a:t>
            </a:r>
            <a:r>
              <a:rPr lang="en-US" sz="1200" dirty="0"/>
              <a:t> from </a:t>
            </a:r>
            <a:r>
              <a:rPr lang="en-US" sz="1200" b="1" dirty="0"/>
              <a:t>USD 4.4 billion in 2021</a:t>
            </a:r>
            <a:r>
              <a:rPr lang="en-US" sz="1200" dirty="0"/>
              <a:t>, at a CAGR of 12.4% during the forecast period</a:t>
            </a:r>
          </a:p>
          <a:p>
            <a:r>
              <a:rPr lang="en-US" sz="1200" dirty="0"/>
              <a:t>Below information is analyzed in depth in the report-</a:t>
            </a:r>
          </a:p>
          <a:p>
            <a:r>
              <a:rPr lang="en-US" sz="1200" dirty="0"/>
              <a:t>Global Biological Safety Testing Market Revenue, 2018-2023, 2024-2033, (US$ Millions)</a:t>
            </a:r>
          </a:p>
          <a:p>
            <a:r>
              <a:rPr lang="en-US" sz="1200" dirty="0"/>
              <a:t>Global Biological Safety Testing Market Sales Volume, 2018-2023, 2024-2033, (Units)</a:t>
            </a:r>
          </a:p>
          <a:p>
            <a:r>
              <a:rPr lang="en-US" sz="1200" dirty="0"/>
              <a:t>Share of the top five Biological Safety Testing companies in 2023 (%)</a:t>
            </a:r>
          </a:p>
          <a:p>
            <a:r>
              <a:rPr lang="en-US" sz="1200" b="1" dirty="0"/>
              <a:t>Market Growth Mapping</a:t>
            </a:r>
            <a:endParaRPr lang="en-US" sz="1200" dirty="0"/>
          </a:p>
          <a:p>
            <a:r>
              <a:rPr lang="en-US" sz="1200" dirty="0"/>
              <a:t>Qualitative and quantitative methodologies were utilized in the process of market growth mapping. The report offers an extensive examination of market dynamics, including a thorough assessment of the primary factors that drive market expansion, challenges encountered by industry participants, and forthcoming trends that indicate recent development. Prospects for investment and expansion are discerned via a comprehensive SWOT analysis, which evaluates the market’s strengths, weakness, opportunities, and threats. The PESTEL analysis, which investigates the technological, environmental, political, economic, and social factors that influence the industry, provides additional depth of analysis. Furthermore, the report incorporates an analysis of PORTER'S 5 forces, which provides valuable perspectives on the sector's profitability and competitive intensity. Moreover, the report covers regulatory landscape, COVID-19 impact analysis, customer sentiment and behavior, trade analysis, supply-demand analysis, and the influence of government policies and other macroeconomic factors.</a:t>
            </a:r>
          </a:p>
          <a:p>
            <a:r>
              <a:rPr lang="en-US" sz="1200" dirty="0"/>
              <a:t> </a:t>
            </a:r>
          </a:p>
          <a:p>
            <a:r>
              <a:rPr lang="en-US" sz="1200" b="1" dirty="0"/>
              <a:t>Request Sample Copy of this Report: </a:t>
            </a:r>
            <a:r>
              <a:rPr lang="en-US" sz="1200" b="1" dirty="0">
                <a:hlinkClick r:id="rId3"/>
              </a:rPr>
              <a:t>https://www.marketstatsville.com/request-sample/biological-safety-testing-market?utm_source=Vipin+31+Jan&amp;utm_medium=Free</a:t>
            </a:r>
            <a:r>
              <a:rPr lang="en-US" sz="1200" b="1" dirty="0"/>
              <a:t> </a:t>
            </a:r>
            <a:endParaRPr lang="en-US" sz="1200" dirty="0"/>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6</a:t>
            </a:fld>
            <a:endParaRPr lang="en-US" dirty="0"/>
          </a:p>
        </p:txBody>
      </p:sp>
      <p:sp>
        <p:nvSpPr>
          <p:cNvPr id="4" name="Rectangle 3"/>
          <p:cNvSpPr/>
          <p:nvPr/>
        </p:nvSpPr>
        <p:spPr>
          <a:xfrm>
            <a:off x="124691" y="517803"/>
            <a:ext cx="12067309" cy="6340197"/>
          </a:xfrm>
          <a:prstGeom prst="rect">
            <a:avLst/>
          </a:prstGeom>
        </p:spPr>
        <p:txBody>
          <a:bodyPr wrap="square">
            <a:spAutoFit/>
          </a:bodyPr>
          <a:lstStyle/>
          <a:p>
            <a:r>
              <a:rPr lang="en-US" sz="1400" dirty="0">
                <a:solidFill>
                  <a:srgbClr val="000000"/>
                </a:solidFill>
                <a:latin typeface="Verdana" panose="020B0604030504040204" pitchFamily="34" charset="0"/>
              </a:rPr>
              <a:t>Biological Safety Testing Market Segmentation:</a:t>
            </a:r>
          </a:p>
          <a:p>
            <a:r>
              <a:rPr lang="en-US" sz="1400" dirty="0">
                <a:solidFill>
                  <a:srgbClr val="000000"/>
                </a:solidFill>
                <a:latin typeface="Verdana" panose="020B0604030504040204" pitchFamily="34" charset="0"/>
              </a:rPr>
              <a:t>This study offers a thorough segmentation of the Biological Safety Testing market based on an in-depth examination of the product portfolios and customers of key regional and global market players. By means of a comprehensive examination, we offer detailed perspectives on market segmentation, assisting stakeholders in comprehending the diverse aspects and variables that impact the Biological Safety Testing market.</a:t>
            </a:r>
          </a:p>
          <a:p>
            <a:r>
              <a:rPr lang="en-US" sz="1400" b="1" dirty="0">
                <a:solidFill>
                  <a:srgbClr val="000000"/>
                </a:solidFill>
                <a:latin typeface="Verdana" panose="020B0604030504040204" pitchFamily="34" charset="0"/>
              </a:rPr>
              <a:t>By Product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Reagents &amp; kits</a:t>
            </a:r>
          </a:p>
          <a:p>
            <a:pPr>
              <a:buFont typeface="Arial" panose="020B0604020202020204" pitchFamily="34" charset="0"/>
              <a:buChar char="•"/>
            </a:pPr>
            <a:r>
              <a:rPr lang="en-US" sz="1400" dirty="0">
                <a:solidFill>
                  <a:srgbClr val="000000"/>
                </a:solidFill>
                <a:latin typeface="Verdana" panose="020B0604030504040204" pitchFamily="34" charset="0"/>
              </a:rPr>
              <a:t>Services</a:t>
            </a:r>
          </a:p>
          <a:p>
            <a:pPr>
              <a:buFont typeface="Arial" panose="020B0604020202020204" pitchFamily="34" charset="0"/>
              <a:buChar char="•"/>
            </a:pPr>
            <a:r>
              <a:rPr lang="en-US" sz="1400" dirty="0">
                <a:solidFill>
                  <a:srgbClr val="000000"/>
                </a:solidFill>
                <a:latin typeface="Verdana" panose="020B0604030504040204" pitchFamily="34" charset="0"/>
              </a:rPr>
              <a:t>Instruments</a:t>
            </a:r>
          </a:p>
          <a:p>
            <a:r>
              <a:rPr lang="en-US" sz="1400" b="1" dirty="0">
                <a:solidFill>
                  <a:srgbClr val="000000"/>
                </a:solidFill>
                <a:latin typeface="Verdana" panose="020B0604030504040204" pitchFamily="34" charset="0"/>
              </a:rPr>
              <a:t>By Test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Sterility Tests</a:t>
            </a:r>
          </a:p>
          <a:p>
            <a:pPr>
              <a:buFont typeface="Arial" panose="020B0604020202020204" pitchFamily="34" charset="0"/>
              <a:buChar char="•"/>
            </a:pPr>
            <a:r>
              <a:rPr lang="en-US" sz="1400" dirty="0">
                <a:solidFill>
                  <a:srgbClr val="000000"/>
                </a:solidFill>
                <a:latin typeface="Verdana" panose="020B0604030504040204" pitchFamily="34" charset="0"/>
              </a:rPr>
              <a:t>Cell Line Authentication &amp; Characterization Tests</a:t>
            </a:r>
          </a:p>
          <a:p>
            <a:pPr>
              <a:buFont typeface="Arial" panose="020B0604020202020204" pitchFamily="34" charset="0"/>
              <a:buChar char="•"/>
            </a:pPr>
            <a:r>
              <a:rPr lang="en-US" sz="1400" dirty="0">
                <a:solidFill>
                  <a:srgbClr val="000000"/>
                </a:solidFill>
                <a:latin typeface="Verdana" panose="020B0604030504040204" pitchFamily="34" charset="0"/>
              </a:rPr>
              <a:t>Bioburden Tests</a:t>
            </a:r>
          </a:p>
          <a:p>
            <a:pPr>
              <a:buFont typeface="Arial" panose="020B0604020202020204" pitchFamily="34" charset="0"/>
              <a:buChar char="•"/>
            </a:pPr>
            <a:r>
              <a:rPr lang="en-US" sz="1400" dirty="0">
                <a:solidFill>
                  <a:srgbClr val="000000"/>
                </a:solidFill>
                <a:latin typeface="Verdana" panose="020B0604030504040204" pitchFamily="34" charset="0"/>
              </a:rPr>
              <a:t>Endotoxin Tests</a:t>
            </a:r>
          </a:p>
          <a:p>
            <a:pPr>
              <a:buFont typeface="Arial" panose="020B0604020202020204" pitchFamily="34" charset="0"/>
              <a:buChar char="•"/>
            </a:pPr>
            <a:r>
              <a:rPr lang="en-US" sz="1400" dirty="0">
                <a:solidFill>
                  <a:srgbClr val="000000"/>
                </a:solidFill>
                <a:latin typeface="Verdana" panose="020B0604030504040204" pitchFamily="34" charset="0"/>
              </a:rPr>
              <a:t>Adventitious Agent Detection Tests</a:t>
            </a:r>
          </a:p>
          <a:p>
            <a:pPr>
              <a:buFont typeface="Arial" panose="020B0604020202020204" pitchFamily="34" charset="0"/>
              <a:buChar char="•"/>
            </a:pPr>
            <a:r>
              <a:rPr lang="en-US" sz="1400" dirty="0">
                <a:solidFill>
                  <a:srgbClr val="000000"/>
                </a:solidFill>
                <a:latin typeface="Verdana" panose="020B0604030504040204" pitchFamily="34" charset="0"/>
              </a:rPr>
              <a:t>Residual Host Contamination Detection Tests</a:t>
            </a:r>
          </a:p>
          <a:p>
            <a:pPr>
              <a:buFont typeface="Arial" panose="020B0604020202020204" pitchFamily="34" charset="0"/>
              <a:buChar char="•"/>
            </a:pPr>
            <a:r>
              <a:rPr lang="en-US" sz="1400" dirty="0">
                <a:solidFill>
                  <a:srgbClr val="000000"/>
                </a:solidFill>
                <a:latin typeface="Verdana" panose="020B0604030504040204" pitchFamily="34" charset="0"/>
              </a:rPr>
              <a:t>Others</a:t>
            </a:r>
          </a:p>
          <a:p>
            <a:r>
              <a:rPr lang="en-US" sz="1400" b="1" dirty="0">
                <a:solidFill>
                  <a:srgbClr val="000000"/>
                </a:solidFill>
                <a:latin typeface="Verdana" panose="020B0604030504040204" pitchFamily="34" charset="0"/>
              </a:rPr>
              <a:t>By Application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Stem Cell</a:t>
            </a:r>
          </a:p>
          <a:p>
            <a:pPr>
              <a:buFont typeface="Arial" panose="020B0604020202020204" pitchFamily="34" charset="0"/>
              <a:buChar char="•"/>
            </a:pPr>
            <a:r>
              <a:rPr lang="en-US" sz="1400" dirty="0">
                <a:solidFill>
                  <a:srgbClr val="000000"/>
                </a:solidFill>
                <a:latin typeface="Verdana" panose="020B0604030504040204" pitchFamily="34" charset="0"/>
              </a:rPr>
              <a:t>Tissue &amp; Tissue Based Products</a:t>
            </a:r>
          </a:p>
          <a:p>
            <a:pPr>
              <a:buFont typeface="Arial" panose="020B0604020202020204" pitchFamily="34" charset="0"/>
              <a:buChar char="•"/>
            </a:pPr>
            <a:r>
              <a:rPr lang="en-US" sz="1400" dirty="0">
                <a:solidFill>
                  <a:srgbClr val="000000"/>
                </a:solidFill>
                <a:latin typeface="Verdana" panose="020B0604030504040204" pitchFamily="34" charset="0"/>
              </a:rPr>
              <a:t>Gene Therapy</a:t>
            </a:r>
          </a:p>
          <a:p>
            <a:pPr>
              <a:buFont typeface="Arial" panose="020B0604020202020204" pitchFamily="34" charset="0"/>
              <a:buChar char="•"/>
            </a:pPr>
            <a:r>
              <a:rPr lang="en-US" sz="1400" dirty="0">
                <a:solidFill>
                  <a:srgbClr val="000000"/>
                </a:solidFill>
                <a:latin typeface="Verdana" panose="020B0604030504040204" pitchFamily="34" charset="0"/>
              </a:rPr>
              <a:t>Blood &amp; Blood Based Products</a:t>
            </a:r>
          </a:p>
          <a:p>
            <a:pPr>
              <a:buFont typeface="Arial" panose="020B0604020202020204" pitchFamily="34" charset="0"/>
              <a:buChar char="•"/>
            </a:pPr>
            <a:r>
              <a:rPr lang="en-US" sz="1400" dirty="0">
                <a:solidFill>
                  <a:srgbClr val="000000"/>
                </a:solidFill>
                <a:latin typeface="Verdana" panose="020B0604030504040204" pitchFamily="34" charset="0"/>
              </a:rPr>
              <a:t>Vaccines &amp; Therapeutics</a:t>
            </a: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Direct Purchase Report: </a:t>
            </a:r>
            <a:r>
              <a:rPr lang="en-US" sz="1400" b="1" dirty="0">
                <a:solidFill>
                  <a:srgbClr val="000000"/>
                </a:solidFill>
                <a:latin typeface="Verdana" panose="020B0604030504040204" pitchFamily="34" charset="0"/>
                <a:hlinkClick r:id="rId2"/>
              </a:rPr>
              <a:t>https://www.marketstatsville.com/buy-now/biological-safety-testing-market?opt=3338&amp;utm_source=Vipin+31+Jan&amp;utm_medium=Free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45999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7</a:t>
            </a:fld>
            <a:endParaRPr lang="en-US" dirty="0"/>
          </a:p>
        </p:txBody>
      </p:sp>
      <p:sp>
        <p:nvSpPr>
          <p:cNvPr id="4" name="Rectangle 3"/>
          <p:cNvSpPr/>
          <p:nvPr/>
        </p:nvSpPr>
        <p:spPr>
          <a:xfrm>
            <a:off x="332508" y="1417191"/>
            <a:ext cx="10681855" cy="3970318"/>
          </a:xfrm>
          <a:prstGeom prst="rect">
            <a:avLst/>
          </a:prstGeom>
        </p:spPr>
        <p:txBody>
          <a:bodyPr wrap="square">
            <a:spAutoFit/>
          </a:bodyPr>
          <a:lstStyle/>
          <a:p>
            <a:r>
              <a:rPr lang="en-US" sz="1400" b="1" dirty="0">
                <a:solidFill>
                  <a:srgbClr val="000000"/>
                </a:solidFill>
                <a:latin typeface="Verdana" panose="020B0604030504040204" pitchFamily="34" charset="0"/>
              </a:rPr>
              <a:t>Access full Report Description, TOC, Table of Figure, Chart, </a:t>
            </a:r>
            <a:r>
              <a:rPr lang="en-US" sz="1400" b="1" dirty="0" err="1">
                <a:solidFill>
                  <a:srgbClr val="000000"/>
                </a:solidFill>
                <a:latin typeface="Verdana" panose="020B0604030504040204" pitchFamily="34" charset="0"/>
              </a:rPr>
              <a:t>etc</a:t>
            </a:r>
            <a:r>
              <a:rPr lang="en-US" sz="1400" b="1" dirty="0">
                <a:solidFill>
                  <a:srgbClr val="000000"/>
                </a:solidFill>
                <a:latin typeface="Verdana" panose="020B0604030504040204" pitchFamily="34" charset="0"/>
              </a:rPr>
              <a:t>: </a:t>
            </a:r>
            <a:r>
              <a:rPr lang="en-US" sz="1400" b="1" dirty="0">
                <a:solidFill>
                  <a:srgbClr val="000000"/>
                </a:solidFill>
                <a:latin typeface="Verdana" panose="020B0604030504040204" pitchFamily="34" charset="0"/>
                <a:hlinkClick r:id="rId2"/>
              </a:rPr>
              <a:t>https://www.marketstatsville.com/table-of-content/biological-safety-testing-market?utm_source=Vipin+31+Jan&amp;utm_medium=Free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Competitive Landscape of the Global Biological Safety Testing Market</a:t>
            </a:r>
          </a:p>
          <a:p>
            <a:r>
              <a:rPr lang="en-US" sz="1400" dirty="0">
                <a:solidFill>
                  <a:srgbClr val="000000"/>
                </a:solidFill>
                <a:latin typeface="Verdana" panose="020B0604030504040204" pitchFamily="34" charset="0"/>
              </a:rPr>
              <a:t>This section presents comprehensive information regarding various key players in the Biological Safety Testing market. Additionally, it offers valuable insights pertaining to recent developments, contributions to the market, and effective marketing tactics. The study also encompasses a dashboard presentation that outlines the recent and current performance of the prominent corporations. The competitive analysis section of the research also encompasses an examination of both domestic and foreign sales, along with a comprehensive mapping of market players based on their respective products. Additionally, a thorough analysis of market share is conducted, focusing on significant firms, brands, producers, and suppliers.</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The key companies covered in the market report are:</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The biological safety testing market is mildly concentrated in nature, with few global players operating in the market such as </a:t>
            </a:r>
            <a:r>
              <a:rPr lang="en-US" sz="1400" dirty="0" err="1">
                <a:solidFill>
                  <a:srgbClr val="000000"/>
                </a:solidFill>
                <a:latin typeface="Verdana" panose="020B0604030504040204" pitchFamily="34" charset="0"/>
                <a:hlinkClick r:id="rId3"/>
              </a:rPr>
              <a:t>Avance</a:t>
            </a:r>
            <a:r>
              <a:rPr lang="en-US" sz="1400" dirty="0">
                <a:solidFill>
                  <a:srgbClr val="000000"/>
                </a:solidFill>
                <a:latin typeface="Verdana" panose="020B0604030504040204" pitchFamily="34" charset="0"/>
                <a:hlinkClick r:id="rId3"/>
              </a:rPr>
              <a:t> Biosciences</a:t>
            </a:r>
            <a:r>
              <a:rPr lang="en-US" sz="1400" dirty="0">
                <a:solidFill>
                  <a:srgbClr val="000000"/>
                </a:solidFill>
                <a:latin typeface="Verdana" panose="020B0604030504040204" pitchFamily="34" charset="0"/>
              </a:rPr>
              <a:t>, </a:t>
            </a:r>
            <a:r>
              <a:rPr lang="en-US" sz="1400" dirty="0" err="1">
                <a:solidFill>
                  <a:srgbClr val="000000"/>
                </a:solidFill>
                <a:latin typeface="Verdana" panose="020B0604030504040204" pitchFamily="34" charset="0"/>
                <a:hlinkClick r:id="rId4"/>
              </a:rPr>
              <a:t>Cytovance</a:t>
            </a:r>
            <a:r>
              <a:rPr lang="en-US" sz="1400" dirty="0">
                <a:solidFill>
                  <a:srgbClr val="000000"/>
                </a:solidFill>
                <a:latin typeface="Verdana" panose="020B0604030504040204" pitchFamily="34" charset="0"/>
                <a:hlinkClick r:id="rId4"/>
              </a:rPr>
              <a:t> Biologics</a:t>
            </a:r>
            <a:r>
              <a:rPr lang="en-US" sz="1400" dirty="0">
                <a:solidFill>
                  <a:srgbClr val="000000"/>
                </a:solidFill>
                <a:latin typeface="Verdana" panose="020B0604030504040204" pitchFamily="34" charset="0"/>
              </a:rPr>
              <a:t>, </a:t>
            </a:r>
            <a:r>
              <a:rPr lang="en-US" sz="1400" dirty="0">
                <a:solidFill>
                  <a:srgbClr val="000000"/>
                </a:solidFill>
                <a:latin typeface="Verdana" panose="020B0604030504040204" pitchFamily="34" charset="0"/>
                <a:hlinkClick r:id="rId5"/>
              </a:rPr>
              <a:t>Eurofins Scientific</a:t>
            </a:r>
            <a:r>
              <a:rPr lang="en-US" sz="1400" dirty="0">
                <a:solidFill>
                  <a:srgbClr val="000000"/>
                </a:solidFill>
                <a:latin typeface="Verdana" panose="020B0604030504040204" pitchFamily="34" charset="0"/>
              </a:rPr>
              <a:t>, </a:t>
            </a:r>
            <a:r>
              <a:rPr lang="en-US" sz="1400" dirty="0" err="1">
                <a:solidFill>
                  <a:srgbClr val="000000"/>
                </a:solidFill>
                <a:latin typeface="Verdana" panose="020B0604030504040204" pitchFamily="34" charset="0"/>
              </a:rPr>
              <a:t>Lonza</a:t>
            </a:r>
            <a:r>
              <a:rPr lang="en-US" sz="1400" dirty="0">
                <a:solidFill>
                  <a:srgbClr val="000000"/>
                </a:solidFill>
                <a:latin typeface="Verdana" panose="020B0604030504040204" pitchFamily="34" charset="0"/>
              </a:rPr>
              <a:t>, Merck </a:t>
            </a:r>
            <a:r>
              <a:rPr lang="en-US" sz="1400" dirty="0" err="1">
                <a:solidFill>
                  <a:srgbClr val="000000"/>
                </a:solidFill>
                <a:latin typeface="Verdana" panose="020B0604030504040204" pitchFamily="34" charset="0"/>
              </a:rPr>
              <a:t>KGaA</a:t>
            </a:r>
            <a:r>
              <a:rPr lang="en-US" sz="1400" dirty="0">
                <a:solidFill>
                  <a:srgbClr val="000000"/>
                </a:solidFill>
                <a:latin typeface="Verdana" panose="020B0604030504040204" pitchFamily="34" charset="0"/>
              </a:rPr>
              <a:t>, </a:t>
            </a:r>
            <a:r>
              <a:rPr lang="en-US" sz="1400" dirty="0" err="1">
                <a:solidFill>
                  <a:srgbClr val="000000"/>
                </a:solidFill>
                <a:latin typeface="Verdana" panose="020B0604030504040204" pitchFamily="34" charset="0"/>
              </a:rPr>
              <a:t>Promega</a:t>
            </a:r>
            <a:r>
              <a:rPr lang="en-US" sz="1400" dirty="0">
                <a:solidFill>
                  <a:srgbClr val="000000"/>
                </a:solidFill>
                <a:latin typeface="Verdana" panose="020B0604030504040204" pitchFamily="34" charset="0"/>
              </a:rPr>
              <a:t> Corporation, </a:t>
            </a:r>
            <a:r>
              <a:rPr lang="en-US" sz="1400" dirty="0" err="1">
                <a:solidFill>
                  <a:srgbClr val="000000"/>
                </a:solidFill>
                <a:latin typeface="Verdana" panose="020B0604030504040204" pitchFamily="34" charset="0"/>
              </a:rPr>
              <a:t>Thermo</a:t>
            </a:r>
            <a:r>
              <a:rPr lang="en-US" sz="1400" dirty="0">
                <a:solidFill>
                  <a:srgbClr val="000000"/>
                </a:solidFill>
                <a:latin typeface="Verdana" panose="020B0604030504040204" pitchFamily="34" charset="0"/>
              </a:rPr>
              <a:t> Fisher Scientific, </a:t>
            </a:r>
            <a:r>
              <a:rPr lang="en-US" sz="1400" dirty="0" err="1">
                <a:solidFill>
                  <a:srgbClr val="000000"/>
                </a:solidFill>
                <a:latin typeface="Verdana" panose="020B0604030504040204" pitchFamily="34" charset="0"/>
              </a:rPr>
              <a:t>Toxikon</a:t>
            </a:r>
            <a:r>
              <a:rPr lang="en-US" sz="1400" dirty="0">
                <a:solidFill>
                  <a:srgbClr val="000000"/>
                </a:solidFill>
                <a:latin typeface="Verdana" panose="020B0604030504040204" pitchFamily="34" charset="0"/>
              </a:rPr>
              <a:t>, </a:t>
            </a:r>
            <a:r>
              <a:rPr lang="en-US" sz="1400" dirty="0" err="1">
                <a:solidFill>
                  <a:srgbClr val="000000"/>
                </a:solidFill>
                <a:latin typeface="Verdana" panose="020B0604030504040204" pitchFamily="34" charset="0"/>
              </a:rPr>
              <a:t>WuXi</a:t>
            </a:r>
            <a:r>
              <a:rPr lang="en-US" sz="1400" dirty="0">
                <a:solidFill>
                  <a:srgbClr val="000000"/>
                </a:solidFill>
                <a:latin typeface="Verdana" panose="020B0604030504040204" pitchFamily="34" charset="0"/>
              </a:rPr>
              <a:t> </a:t>
            </a:r>
            <a:r>
              <a:rPr lang="en-US" sz="1400" dirty="0" err="1">
                <a:solidFill>
                  <a:srgbClr val="000000"/>
                </a:solidFill>
                <a:latin typeface="Verdana" panose="020B0604030504040204" pitchFamily="34" charset="0"/>
              </a:rPr>
              <a:t>AppTec</a:t>
            </a:r>
            <a:r>
              <a:rPr lang="en-US" sz="1400" dirty="0">
                <a:solidFill>
                  <a:srgbClr val="000000"/>
                </a:solidFill>
                <a:latin typeface="Verdana" panose="020B0604030504040204" pitchFamily="34" charset="0"/>
              </a:rPr>
              <a:t>, and </a:t>
            </a:r>
            <a:r>
              <a:rPr lang="en-US" sz="1400" dirty="0" err="1">
                <a:solidFill>
                  <a:srgbClr val="000000"/>
                </a:solidFill>
                <a:latin typeface="Verdana" panose="020B0604030504040204" pitchFamily="34" charset="0"/>
              </a:rPr>
              <a:t>Biomerieux</a:t>
            </a:r>
            <a:r>
              <a:rPr lang="en-US" sz="1400" dirty="0">
                <a:solidFill>
                  <a:srgbClr val="000000"/>
                </a:solidFill>
                <a:latin typeface="Verdana" panose="020B0604030504040204" pitchFamily="34" charset="0"/>
              </a:rPr>
              <a:t> SA. Every company follows its own business strategy to attain the maximum market share.</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99799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a:t>
            </a:r>
            <a:r>
              <a:rPr kumimoji="0" lang="en-US" sz="3174" b="1" i="0" u="none" strike="noStrike" kern="0" cap="none" spc="-9" normalizeH="0" baseline="0" noProof="0" dirty="0" err="1">
                <a:ln>
                  <a:noFill/>
                </a:ln>
                <a:solidFill>
                  <a:srgbClr val="000000"/>
                </a:solidFill>
                <a:effectLst/>
                <a:uLnTx/>
                <a:uFillTx/>
                <a:latin typeface="Roboto Condensed Light" panose="020B0604020202020204" charset="0"/>
                <a:ea typeface="Roboto Condensed Light" panose="020B0604020202020204" charset="0"/>
                <a:cs typeface="Arial"/>
                <a:sym typeface="Arial"/>
              </a:rPr>
              <a:t>Statsville</a:t>
            </a: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2903</TotalTime>
  <Words>951</Words>
  <Application>Microsoft Office PowerPoint</Application>
  <PresentationFormat>Widescreen</PresentationFormat>
  <Paragraphs>80</Paragraphs>
  <Slides>8</Slides>
  <Notes>2</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8</vt:i4>
      </vt:variant>
    </vt:vector>
  </HeadingPairs>
  <TitlesOfParts>
    <vt:vector size="25" baseType="lpstr">
      <vt:lpstr>Arial</vt:lpstr>
      <vt:lpstr>Calibri</vt:lpstr>
      <vt:lpstr>Calibri (Body)</vt:lpstr>
      <vt:lpstr>Calibri Light</vt:lpstr>
      <vt:lpstr>Hind</vt:lpstr>
      <vt:lpstr>IBMPlexSans</vt:lpstr>
      <vt:lpstr>Poppins</vt:lpstr>
      <vt:lpstr>Proxima Nova</vt:lpstr>
      <vt:lpstr>Proxima Nova Semibold</vt:lpstr>
      <vt:lpstr>Roboto Condensed</vt:lpstr>
      <vt:lpstr>Roboto Condensed Light</vt:lpstr>
      <vt:lpstr>Segoe UI</vt:lpstr>
      <vt:lpstr>Times New Roman</vt:lpstr>
      <vt:lpstr>Trebuchet MS</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Dell</cp:lastModifiedBy>
  <cp:revision>213</cp:revision>
  <dcterms:created xsi:type="dcterms:W3CDTF">2017-04-19T06:29:38Z</dcterms:created>
  <dcterms:modified xsi:type="dcterms:W3CDTF">2024-01-31T08:31:44Z</dcterms:modified>
</cp:coreProperties>
</file>