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Calibri" pitchFamily="34" charset="0"/>
      <p:regular r:id="rId7"/>
      <p:bold r:id="rId8"/>
      <p:italic r:id="rId9"/>
      <p:boldItalic r:id="rId10"/>
    </p:embeddedFont>
    <p:embeddedFont>
      <p:font typeface="DM Sans" charset="0"/>
      <p:regular r:id="rId11"/>
    </p:embeddedFont>
    <p:embeddedFont>
      <p:font typeface="Canva Sans" charset="0"/>
      <p:regular r:id="rId12"/>
    </p:embeddedFont>
    <p:embeddedFont>
      <p:font typeface="Inter" charset="0"/>
      <p:regular r:id="rId13"/>
    </p:embeddedFont>
    <p:embeddedFont>
      <p:font typeface="Inter Bold"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57" d="100"/>
          <a:sy n="57" d="100"/>
        </p:scale>
        <p:origin x="-2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11.png"/><Relationship Id="rId34" Type="http://schemas.openxmlformats.org/officeDocument/2006/relationships/image" Target="../media/image17.jpe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5" Type="http://schemas.openxmlformats.org/officeDocument/2006/relationships/image" Target="../media/image13.png"/><Relationship Id="rId33" Type="http://schemas.openxmlformats.org/officeDocument/2006/relationships/hyperlink" Target="https://inspectacar.ca/vehicle-maintenance/" TargetMode="External"/><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24" Type="http://schemas.openxmlformats.org/officeDocument/2006/relationships/image" Target="../media/image23.svg"/><Relationship Id="rId32" Type="http://schemas.openxmlformats.org/officeDocument/2006/relationships/image" Target="../media/image16.pn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10.png"/><Relationship Id="rId31" Type="http://schemas.openxmlformats.org/officeDocument/2006/relationships/hyperlink" Target="https://inspectacar.ca/" TargetMode="External"/><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14.png"/><Relationship Id="rId30" Type="http://schemas.openxmlformats.org/officeDocument/2006/relationships/image" Target="../media/image29.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hyperlink" Target="https://inspectacar.ca/vehicle-maintenance/" TargetMode="External"/><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9.svg"/><Relationship Id="rId9" Type="http://schemas.openxmlformats.org/officeDocument/2006/relationships/image" Target="../media/image11.pn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hyperlink" Target="https://inspectacar.ca/vehicle-maintenance/" TargetMode="External"/><Relationship Id="rId7" Type="http://schemas.openxmlformats.org/officeDocument/2006/relationships/hyperlink" Target="http://inspectacar.ca/service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inspectacar.ca/" TargetMode="Externa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hyperlink" Target="https://inspectacar.ca/vehicle-maintenanc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inspectacar.ca/vehicle-maintenance/" TargetMode="External"/><Relationship Id="rId5" Type="http://schemas.openxmlformats.org/officeDocument/2006/relationships/image" Target="../media/image20.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nspectacar.ca/vehicle-maintenance/" TargetMode="External"/><Relationship Id="rId1" Type="http://schemas.openxmlformats.org/officeDocument/2006/relationships/slideLayout" Target="../slideLayouts/slideLayout7.xml"/><Relationship Id="rId5" Type="http://schemas.openxmlformats.org/officeDocument/2006/relationships/hyperlink" Target="http://403-266-5588/" TargetMode="External"/><Relationship Id="rId4" Type="http://schemas.openxmlformats.org/officeDocument/2006/relationships/hyperlink" Target="mailto:calgary@inspectacar.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Freeform 3"/>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6030709" y="9258300"/>
            <a:ext cx="3059829" cy="751049"/>
          </a:xfrm>
          <a:custGeom>
            <a:avLst/>
            <a:gdLst/>
            <a:ahLst/>
            <a:cxnLst/>
            <a:rect l="l" t="t" r="r" b="b"/>
            <a:pathLst>
              <a:path w="3059829" h="751049">
                <a:moveTo>
                  <a:pt x="0" y="0"/>
                </a:moveTo>
                <a:lnTo>
                  <a:pt x="3059829" y="0"/>
                </a:lnTo>
                <a:lnTo>
                  <a:pt x="3059829" y="751049"/>
                </a:lnTo>
                <a:lnTo>
                  <a:pt x="0" y="75104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4236705" y="6409875"/>
            <a:ext cx="724985" cy="920616"/>
          </a:xfrm>
          <a:custGeom>
            <a:avLst/>
            <a:gdLst/>
            <a:ahLst/>
            <a:cxnLst/>
            <a:rect l="l" t="t" r="r" b="b"/>
            <a:pathLst>
              <a:path w="724985" h="920616">
                <a:moveTo>
                  <a:pt x="0" y="0"/>
                </a:moveTo>
                <a:lnTo>
                  <a:pt x="724986" y="0"/>
                </a:lnTo>
                <a:lnTo>
                  <a:pt x="724986" y="920616"/>
                </a:lnTo>
                <a:lnTo>
                  <a:pt x="0" y="920616"/>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sp>
      <p:sp>
        <p:nvSpPr>
          <p:cNvPr id="6" name="Freeform 6"/>
          <p:cNvSpPr/>
          <p:nvPr/>
        </p:nvSpPr>
        <p:spPr>
          <a:xfrm>
            <a:off x="14215205"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a:ln cap="sq">
            <a:noFill/>
            <a:prstDash val="solid"/>
            <a:miter/>
          </a:ln>
        </p:spPr>
      </p:sp>
      <p:sp>
        <p:nvSpPr>
          <p:cNvPr id="7" name="Freeform 7"/>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a:ln cap="sq">
            <a:noFill/>
            <a:prstDash val="solid"/>
            <a:miter/>
          </a:ln>
        </p:spPr>
      </p:sp>
      <p:sp>
        <p:nvSpPr>
          <p:cNvPr id="8" name="Freeform 8"/>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a:ln cap="sq">
            <a:noFill/>
            <a:prstDash val="solid"/>
            <a:miter/>
          </a:ln>
        </p:spPr>
      </p:sp>
      <p:sp>
        <p:nvSpPr>
          <p:cNvPr id="9" name="Freeform 9"/>
          <p:cNvSpPr/>
          <p:nvPr/>
        </p:nvSpPr>
        <p:spPr>
          <a:xfrm>
            <a:off x="10138935"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a:ln cap="sq">
            <a:noFill/>
            <a:prstDash val="solid"/>
            <a:miter/>
          </a:ln>
        </p:spPr>
      </p:sp>
      <p:sp>
        <p:nvSpPr>
          <p:cNvPr id="10" name="Freeform 10"/>
          <p:cNvSpPr/>
          <p:nvPr/>
        </p:nvSpPr>
        <p:spPr>
          <a:xfrm>
            <a:off x="7409323" y="-2700100"/>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a:ln cap="sq">
            <a:noFill/>
            <a:prstDash val="solid"/>
            <a:miter/>
          </a:ln>
        </p:spPr>
      </p:sp>
      <p:sp>
        <p:nvSpPr>
          <p:cNvPr id="11" name="Freeform 11"/>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a:ln cap="sq">
            <a:noFill/>
            <a:prstDash val="solid"/>
            <a:miter/>
          </a:ln>
        </p:spPr>
      </p:sp>
      <p:sp>
        <p:nvSpPr>
          <p:cNvPr id="12" name="Freeform 12"/>
          <p:cNvSpPr/>
          <p:nvPr/>
        </p:nvSpPr>
        <p:spPr>
          <a:xfrm>
            <a:off x="4831481" y="-1626507"/>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a:ln cap="sq">
            <a:noFill/>
            <a:prstDash val="solid"/>
            <a:miter/>
          </a:ln>
        </p:spPr>
      </p:sp>
      <p:sp>
        <p:nvSpPr>
          <p:cNvPr id="13" name="Freeform 13"/>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a:ln cap="sq">
            <a:noFill/>
            <a:prstDash val="solid"/>
            <a:miter/>
          </a:ln>
        </p:spPr>
      </p:sp>
      <p:sp>
        <p:nvSpPr>
          <p:cNvPr id="14" name="Freeform 14"/>
          <p:cNvSpPr/>
          <p:nvPr/>
        </p:nvSpPr>
        <p:spPr>
          <a:xfrm>
            <a:off x="2570549" y="909373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a:ln cap="sq">
            <a:noFill/>
            <a:prstDash val="solid"/>
            <a:miter/>
          </a:ln>
        </p:spPr>
      </p:sp>
      <p:sp>
        <p:nvSpPr>
          <p:cNvPr id="15" name="Freeform 15"/>
          <p:cNvSpPr/>
          <p:nvPr/>
        </p:nvSpPr>
        <p:spPr>
          <a:xfrm rot="-5282649">
            <a:off x="16440369" y="6970869"/>
            <a:ext cx="3382987" cy="1154444"/>
          </a:xfrm>
          <a:custGeom>
            <a:avLst/>
            <a:gdLst/>
            <a:ahLst/>
            <a:cxnLst/>
            <a:rect l="l" t="t" r="r" b="b"/>
            <a:pathLst>
              <a:path w="3382987" h="1154444">
                <a:moveTo>
                  <a:pt x="0" y="0"/>
                </a:moveTo>
                <a:lnTo>
                  <a:pt x="3382987" y="0"/>
                </a:lnTo>
                <a:lnTo>
                  <a:pt x="3382987" y="1154445"/>
                </a:lnTo>
                <a:lnTo>
                  <a:pt x="0" y="1154445"/>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a:ln cap="sq">
            <a:noFill/>
            <a:prstDash val="solid"/>
            <a:miter/>
          </a:ln>
        </p:spPr>
      </p:sp>
      <p:sp>
        <p:nvSpPr>
          <p:cNvPr id="16" name="Freeform 16"/>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a:ln cap="sq">
            <a:noFill/>
            <a:prstDash val="solid"/>
            <a:miter/>
          </a:ln>
        </p:spPr>
      </p:sp>
      <p:sp>
        <p:nvSpPr>
          <p:cNvPr id="17" name="Freeform 17"/>
          <p:cNvSpPr/>
          <p:nvPr/>
        </p:nvSpPr>
        <p:spPr>
          <a:xfrm>
            <a:off x="4737926" y="2576219"/>
            <a:ext cx="724985" cy="920616"/>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sp>
      <p:sp>
        <p:nvSpPr>
          <p:cNvPr id="18" name="Freeform 18">
            <a:hlinkClick r:id="rId31"/>
          </p:cNvPr>
          <p:cNvSpPr/>
          <p:nvPr/>
        </p:nvSpPr>
        <p:spPr>
          <a:xfrm>
            <a:off x="3864059" y="2460645"/>
            <a:ext cx="11602260" cy="2762443"/>
          </a:xfrm>
          <a:custGeom>
            <a:avLst/>
            <a:gdLst/>
            <a:ahLst/>
            <a:cxnLst/>
            <a:rect l="l" t="t" r="r" b="b"/>
            <a:pathLst>
              <a:path w="11602260" h="2762443">
                <a:moveTo>
                  <a:pt x="0" y="0"/>
                </a:moveTo>
                <a:lnTo>
                  <a:pt x="11602260" y="0"/>
                </a:lnTo>
                <a:lnTo>
                  <a:pt x="11602260" y="2762443"/>
                </a:lnTo>
                <a:lnTo>
                  <a:pt x="0" y="2762443"/>
                </a:lnTo>
                <a:lnTo>
                  <a:pt x="0" y="0"/>
                </a:lnTo>
                <a:close/>
              </a:path>
            </a:pathLst>
          </a:custGeom>
          <a:blipFill>
            <a:blip r:embed="rId32"/>
            <a:stretch>
              <a:fillRect/>
            </a:stretch>
          </a:blipFill>
        </p:spPr>
      </p:sp>
      <p:sp>
        <p:nvSpPr>
          <p:cNvPr id="19" name="Freeform 19">
            <a:hlinkClick r:id="rId33"/>
          </p:cNvPr>
          <p:cNvSpPr/>
          <p:nvPr/>
        </p:nvSpPr>
        <p:spPr>
          <a:xfrm>
            <a:off x="4225792" y="5520478"/>
            <a:ext cx="9445567" cy="2699411"/>
          </a:xfrm>
          <a:custGeom>
            <a:avLst/>
            <a:gdLst/>
            <a:ahLst/>
            <a:cxnLst/>
            <a:rect l="l" t="t" r="r" b="b"/>
            <a:pathLst>
              <a:path w="9445567" h="2699411">
                <a:moveTo>
                  <a:pt x="0" y="0"/>
                </a:moveTo>
                <a:lnTo>
                  <a:pt x="9445567" y="0"/>
                </a:lnTo>
                <a:lnTo>
                  <a:pt x="9445567" y="2699411"/>
                </a:lnTo>
                <a:lnTo>
                  <a:pt x="0" y="2699411"/>
                </a:lnTo>
                <a:lnTo>
                  <a:pt x="0" y="0"/>
                </a:lnTo>
                <a:close/>
              </a:path>
            </a:pathLst>
          </a:custGeom>
          <a:blipFill>
            <a:blip r:embed="rId34"/>
            <a:stretch>
              <a:fillRect b="-3614"/>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TextBox 3"/>
          <p:cNvSpPr txBox="1"/>
          <p:nvPr/>
        </p:nvSpPr>
        <p:spPr>
          <a:xfrm>
            <a:off x="5371516" y="5163289"/>
            <a:ext cx="7848753" cy="1177290"/>
          </a:xfrm>
          <a:prstGeom prst="rect">
            <a:avLst/>
          </a:prstGeom>
        </p:spPr>
        <p:txBody>
          <a:bodyPr lIns="0" tIns="0" rIns="0" bIns="0" rtlCol="0" anchor="t">
            <a:spAutoFit/>
          </a:bodyPr>
          <a:lstStyle/>
          <a:p>
            <a:pPr algn="l">
              <a:lnSpc>
                <a:spcPts val="8730"/>
              </a:lnSpc>
            </a:pPr>
            <a:r>
              <a:rPr lang="en-US" sz="9000" dirty="0">
                <a:solidFill>
                  <a:srgbClr val="000000"/>
                </a:solidFill>
                <a:latin typeface="+mj-lt"/>
              </a:rPr>
              <a:t>About them</a:t>
            </a:r>
          </a:p>
        </p:txBody>
      </p:sp>
      <p:sp>
        <p:nvSpPr>
          <p:cNvPr id="4" name="TextBox 4"/>
          <p:cNvSpPr txBox="1"/>
          <p:nvPr/>
        </p:nvSpPr>
        <p:spPr>
          <a:xfrm>
            <a:off x="2491031" y="6703850"/>
            <a:ext cx="13305939" cy="1990725"/>
          </a:xfrm>
          <a:prstGeom prst="rect">
            <a:avLst/>
          </a:prstGeom>
        </p:spPr>
        <p:txBody>
          <a:bodyPr lIns="0" tIns="0" rIns="0" bIns="0" rtlCol="0" anchor="t">
            <a:spAutoFit/>
          </a:bodyPr>
          <a:lstStyle/>
          <a:p>
            <a:pPr marL="0" lvl="0" indent="0" algn="ctr">
              <a:lnSpc>
                <a:spcPts val="2699"/>
              </a:lnSpc>
              <a:spcBef>
                <a:spcPct val="0"/>
              </a:spcBef>
            </a:pPr>
            <a:r>
              <a:rPr lang="en-US" sz="1999" spc="119" dirty="0">
                <a:solidFill>
                  <a:srgbClr val="000000"/>
                </a:solidFill>
                <a:latin typeface="DM Sans"/>
              </a:rPr>
              <a:t>As a reliable name in vehicle inspection services, One of the Best Vehicle Inspections in the Industry has made a reputation for itself. With a great deal of experience and thorough training, their team of licensed technicians provides clients with a service that gives them confidence and peace of mind. What distinguishes them is their unwavering commitment to objectivity: they only concentrate on honest and open inspections, avoiding delving into auto repairs, so each customer receives an objective evaluation. </a:t>
            </a:r>
          </a:p>
        </p:txBody>
      </p:sp>
      <p:sp>
        <p:nvSpPr>
          <p:cNvPr id="5" name="Freeform 5"/>
          <p:cNvSpPr/>
          <p:nvPr/>
        </p:nvSpPr>
        <p:spPr>
          <a:xfrm>
            <a:off x="15353489" y="8540136"/>
            <a:ext cx="4602314" cy="3618569"/>
          </a:xfrm>
          <a:custGeom>
            <a:avLst/>
            <a:gdLst/>
            <a:ahLst/>
            <a:cxnLst/>
            <a:rect l="l" t="t" r="r" b="b"/>
            <a:pathLst>
              <a:path w="4602314" h="3618569">
                <a:moveTo>
                  <a:pt x="0" y="0"/>
                </a:moveTo>
                <a:lnTo>
                  <a:pt x="4602314" y="0"/>
                </a:lnTo>
                <a:lnTo>
                  <a:pt x="4602314" y="3618570"/>
                </a:lnTo>
                <a:lnTo>
                  <a:pt x="0" y="361857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sp>
      <p:sp>
        <p:nvSpPr>
          <p:cNvPr id="6" name="Freeform 6"/>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a:ln cap="sq">
            <a:noFill/>
            <a:prstDash val="solid"/>
            <a:miter/>
          </a:ln>
        </p:spPr>
      </p:sp>
      <p:sp>
        <p:nvSpPr>
          <p:cNvPr id="7" name="Freeform 7"/>
          <p:cNvSpPr/>
          <p:nvPr/>
        </p:nvSpPr>
        <p:spPr>
          <a:xfrm>
            <a:off x="9144000" y="9258300"/>
            <a:ext cx="4076270" cy="2863579"/>
          </a:xfrm>
          <a:custGeom>
            <a:avLst/>
            <a:gdLst/>
            <a:ahLst/>
            <a:cxnLst/>
            <a:rect l="l" t="t" r="r" b="b"/>
            <a:pathLst>
              <a:path w="4076270" h="2863579">
                <a:moveTo>
                  <a:pt x="0" y="0"/>
                </a:moveTo>
                <a:lnTo>
                  <a:pt x="4076270" y="0"/>
                </a:lnTo>
                <a:lnTo>
                  <a:pt x="4076270" y="2863579"/>
                </a:lnTo>
                <a:lnTo>
                  <a:pt x="0" y="286357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cap="sq">
            <a:noFill/>
            <a:prstDash val="solid"/>
            <a:miter/>
          </a:ln>
        </p:spPr>
      </p:sp>
      <p:sp>
        <p:nvSpPr>
          <p:cNvPr id="8" name="Freeform 8"/>
          <p:cNvSpPr/>
          <p:nvPr/>
        </p:nvSpPr>
        <p:spPr>
          <a:xfrm>
            <a:off x="5003948" y="-1890601"/>
            <a:ext cx="2892762" cy="2919301"/>
          </a:xfrm>
          <a:custGeom>
            <a:avLst/>
            <a:gdLst/>
            <a:ahLst/>
            <a:cxnLst/>
            <a:rect l="l" t="t" r="r" b="b"/>
            <a:pathLst>
              <a:path w="2892762" h="2919301">
                <a:moveTo>
                  <a:pt x="0" y="0"/>
                </a:moveTo>
                <a:lnTo>
                  <a:pt x="2892762" y="0"/>
                </a:lnTo>
                <a:lnTo>
                  <a:pt x="2892762" y="2919301"/>
                </a:lnTo>
                <a:lnTo>
                  <a:pt x="0" y="291930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a:ln cap="sq">
            <a:noFill/>
            <a:prstDash val="solid"/>
            <a:miter/>
          </a:ln>
        </p:spPr>
      </p:sp>
      <p:sp>
        <p:nvSpPr>
          <p:cNvPr id="9" name="Freeform 9"/>
          <p:cNvSpPr/>
          <p:nvPr/>
        </p:nvSpPr>
        <p:spPr>
          <a:xfrm rot="-5282649">
            <a:off x="16004285" y="265374"/>
            <a:ext cx="4017207" cy="1370872"/>
          </a:xfrm>
          <a:custGeom>
            <a:avLst/>
            <a:gdLst/>
            <a:ahLst/>
            <a:cxnLst/>
            <a:rect l="l" t="t" r="r" b="b"/>
            <a:pathLst>
              <a:path w="4017207" h="1370872">
                <a:moveTo>
                  <a:pt x="0" y="0"/>
                </a:moveTo>
                <a:lnTo>
                  <a:pt x="4017207" y="0"/>
                </a:lnTo>
                <a:lnTo>
                  <a:pt x="4017207" y="1370872"/>
                </a:lnTo>
                <a:lnTo>
                  <a:pt x="0" y="137087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a:ln cap="sq">
            <a:noFill/>
            <a:prstDash val="solid"/>
            <a:miter/>
          </a:ln>
        </p:spPr>
      </p:sp>
      <p:sp>
        <p:nvSpPr>
          <p:cNvPr id="10" name="Freeform 10">
            <a:hlinkClick r:id="rId13"/>
          </p:cNvPr>
          <p:cNvSpPr/>
          <p:nvPr/>
        </p:nvSpPr>
        <p:spPr>
          <a:xfrm>
            <a:off x="3831845" y="1665913"/>
            <a:ext cx="9848661" cy="2916351"/>
          </a:xfrm>
          <a:custGeom>
            <a:avLst/>
            <a:gdLst/>
            <a:ahLst/>
            <a:cxnLst/>
            <a:rect l="l" t="t" r="r" b="b"/>
            <a:pathLst>
              <a:path w="9848661" h="2916351">
                <a:moveTo>
                  <a:pt x="0" y="0"/>
                </a:moveTo>
                <a:lnTo>
                  <a:pt x="9848661" y="0"/>
                </a:lnTo>
                <a:lnTo>
                  <a:pt x="9848661" y="2916351"/>
                </a:lnTo>
                <a:lnTo>
                  <a:pt x="0" y="2916351"/>
                </a:lnTo>
                <a:lnTo>
                  <a:pt x="0" y="0"/>
                </a:lnTo>
                <a:close/>
              </a:path>
            </a:pathLst>
          </a:custGeom>
          <a:blipFill>
            <a:blip r:embed="rId14"/>
            <a:stretch>
              <a:fillRect/>
            </a:stretch>
          </a:blipFill>
        </p:spPr>
      </p:sp>
      <p:sp>
        <p:nvSpPr>
          <p:cNvPr id="11" name="Freeform 11"/>
          <p:cNvSpPr/>
          <p:nvPr/>
        </p:nvSpPr>
        <p:spPr>
          <a:xfrm>
            <a:off x="0" y="9258300"/>
            <a:ext cx="4320540" cy="1028700"/>
          </a:xfrm>
          <a:custGeom>
            <a:avLst/>
            <a:gdLst/>
            <a:ahLst/>
            <a:cxnLst/>
            <a:rect l="l" t="t" r="r" b="b"/>
            <a:pathLst>
              <a:path w="4320540" h="1028700">
                <a:moveTo>
                  <a:pt x="0" y="0"/>
                </a:moveTo>
                <a:lnTo>
                  <a:pt x="4320540" y="0"/>
                </a:lnTo>
                <a:lnTo>
                  <a:pt x="4320540" y="1028700"/>
                </a:lnTo>
                <a:lnTo>
                  <a:pt x="0" y="1028700"/>
                </a:lnTo>
                <a:lnTo>
                  <a:pt x="0" y="0"/>
                </a:lnTo>
                <a:close/>
              </a:path>
            </a:pathLst>
          </a:custGeom>
          <a:blipFill>
            <a:blip r:embed="rId15"/>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Freeform 3">
            <a:hlinkClick r:id="rId3"/>
          </p:cNvPr>
          <p:cNvSpPr/>
          <p:nvPr/>
        </p:nvSpPr>
        <p:spPr>
          <a:xfrm>
            <a:off x="1877444" y="1911096"/>
            <a:ext cx="4074423" cy="6178795"/>
          </a:xfrm>
          <a:custGeom>
            <a:avLst/>
            <a:gdLst/>
            <a:ahLst/>
            <a:cxnLst/>
            <a:rect l="l" t="t" r="r" b="b"/>
            <a:pathLst>
              <a:path w="4074423" h="6178795">
                <a:moveTo>
                  <a:pt x="0" y="0"/>
                </a:moveTo>
                <a:lnTo>
                  <a:pt x="4074422" y="0"/>
                </a:lnTo>
                <a:lnTo>
                  <a:pt x="4074422" y="6178795"/>
                </a:lnTo>
                <a:lnTo>
                  <a:pt x="0" y="6178795"/>
                </a:lnTo>
                <a:lnTo>
                  <a:pt x="0" y="0"/>
                </a:lnTo>
                <a:close/>
              </a:path>
            </a:pathLst>
          </a:custGeom>
          <a:blipFill>
            <a:blip r:embed="rId4"/>
            <a:stretch>
              <a:fillRect/>
            </a:stretch>
          </a:blipFill>
        </p:spPr>
      </p:sp>
      <p:sp>
        <p:nvSpPr>
          <p:cNvPr id="4" name="Freeform 4">
            <a:hlinkClick r:id="rId5"/>
          </p:cNvPr>
          <p:cNvSpPr/>
          <p:nvPr/>
        </p:nvSpPr>
        <p:spPr>
          <a:xfrm>
            <a:off x="0" y="9116214"/>
            <a:ext cx="4917301" cy="1170786"/>
          </a:xfrm>
          <a:custGeom>
            <a:avLst/>
            <a:gdLst/>
            <a:ahLst/>
            <a:cxnLst/>
            <a:rect l="l" t="t" r="r" b="b"/>
            <a:pathLst>
              <a:path w="4917301" h="1170786">
                <a:moveTo>
                  <a:pt x="0" y="0"/>
                </a:moveTo>
                <a:lnTo>
                  <a:pt x="4917301" y="0"/>
                </a:lnTo>
                <a:lnTo>
                  <a:pt x="4917301" y="1170786"/>
                </a:lnTo>
                <a:lnTo>
                  <a:pt x="0" y="1170786"/>
                </a:lnTo>
                <a:lnTo>
                  <a:pt x="0" y="0"/>
                </a:lnTo>
                <a:close/>
              </a:path>
            </a:pathLst>
          </a:custGeom>
          <a:blipFill>
            <a:blip r:embed="rId6"/>
            <a:stretch>
              <a:fillRect/>
            </a:stretch>
          </a:blipFill>
        </p:spPr>
      </p:sp>
      <p:sp>
        <p:nvSpPr>
          <p:cNvPr id="5" name="TextBox 5"/>
          <p:cNvSpPr txBox="1"/>
          <p:nvPr/>
        </p:nvSpPr>
        <p:spPr>
          <a:xfrm>
            <a:off x="6435138" y="1844421"/>
            <a:ext cx="7777203" cy="669925"/>
          </a:xfrm>
          <a:prstGeom prst="rect">
            <a:avLst/>
          </a:prstGeom>
        </p:spPr>
        <p:txBody>
          <a:bodyPr lIns="0" tIns="0" rIns="0" bIns="0" rtlCol="0" anchor="t">
            <a:spAutoFit/>
          </a:bodyPr>
          <a:lstStyle/>
          <a:p>
            <a:pPr algn="l">
              <a:lnSpc>
                <a:spcPts val="5599"/>
              </a:lnSpc>
            </a:pPr>
            <a:r>
              <a:rPr lang="en-US" sz="3999" u="sng" spc="799">
                <a:solidFill>
                  <a:srgbClr val="000000"/>
                </a:solidFill>
                <a:latin typeface="Baskerville Display PT Light"/>
                <a:hlinkClick r:id="rId7" tooltip="http://inspectacar.ca/services/#tab-1424223012066-2-5"/>
              </a:rPr>
              <a:t>BUSINESS</a:t>
            </a:r>
          </a:p>
        </p:txBody>
      </p:sp>
      <p:sp>
        <p:nvSpPr>
          <p:cNvPr id="6" name="TextBox 6"/>
          <p:cNvSpPr txBox="1"/>
          <p:nvPr/>
        </p:nvSpPr>
        <p:spPr>
          <a:xfrm>
            <a:off x="6435138" y="3109233"/>
            <a:ext cx="11293285" cy="4780915"/>
          </a:xfrm>
          <a:prstGeom prst="rect">
            <a:avLst/>
          </a:prstGeom>
        </p:spPr>
        <p:txBody>
          <a:bodyPr lIns="0" tIns="0" rIns="0" bIns="0" rtlCol="0" anchor="t">
            <a:spAutoFit/>
          </a:bodyPr>
          <a:lstStyle/>
          <a:p>
            <a:pPr algn="l">
              <a:lnSpc>
                <a:spcPts val="4759"/>
              </a:lnSpc>
            </a:pPr>
            <a:r>
              <a:rPr lang="en-US" sz="3399">
                <a:solidFill>
                  <a:srgbClr val="000000"/>
                </a:solidFill>
                <a:latin typeface="Canva Sans"/>
              </a:rPr>
              <a:t>Ensure uninterrupted operations and prioritize your employees' safety by maintaining the safety and upkeep of your vehicles. Their top-tier Fleet maintenance service is tailored to provide unparalleled reliability in the industry. With them, alleviate the burden of vehicle maintenance from your concerns. Allow their expertise to handle it seamlessly for you.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id="3" name="Freeform 3">
            <a:hlinkClick r:id="rId3"/>
          </p:cNvPr>
          <p:cNvSpPr/>
          <p:nvPr/>
        </p:nvSpPr>
        <p:spPr>
          <a:xfrm>
            <a:off x="0" y="9116214"/>
            <a:ext cx="4917301" cy="1170786"/>
          </a:xfrm>
          <a:custGeom>
            <a:avLst/>
            <a:gdLst/>
            <a:ahLst/>
            <a:cxnLst/>
            <a:rect l="l" t="t" r="r" b="b"/>
            <a:pathLst>
              <a:path w="4917301" h="1170786">
                <a:moveTo>
                  <a:pt x="0" y="0"/>
                </a:moveTo>
                <a:lnTo>
                  <a:pt x="4917301" y="0"/>
                </a:lnTo>
                <a:lnTo>
                  <a:pt x="4917301" y="1170786"/>
                </a:lnTo>
                <a:lnTo>
                  <a:pt x="0" y="1170786"/>
                </a:lnTo>
                <a:lnTo>
                  <a:pt x="0" y="0"/>
                </a:lnTo>
                <a:close/>
              </a:path>
            </a:pathLst>
          </a:custGeom>
          <a:blipFill>
            <a:blip r:embed="rId4"/>
            <a:stretch>
              <a:fillRect/>
            </a:stretch>
          </a:blipFill>
        </p:spPr>
      </p:sp>
      <p:sp>
        <p:nvSpPr>
          <p:cNvPr id="4" name="Freeform 4">
            <a:hlinkClick r:id="rId3"/>
          </p:cNvPr>
          <p:cNvSpPr/>
          <p:nvPr/>
        </p:nvSpPr>
        <p:spPr>
          <a:xfrm>
            <a:off x="2116679" y="1507730"/>
            <a:ext cx="4287477" cy="6490353"/>
          </a:xfrm>
          <a:custGeom>
            <a:avLst/>
            <a:gdLst/>
            <a:ahLst/>
            <a:cxnLst/>
            <a:rect l="l" t="t" r="r" b="b"/>
            <a:pathLst>
              <a:path w="4287477" h="6490353">
                <a:moveTo>
                  <a:pt x="0" y="0"/>
                </a:moveTo>
                <a:lnTo>
                  <a:pt x="4287477" y="0"/>
                </a:lnTo>
                <a:lnTo>
                  <a:pt x="4287477" y="6490353"/>
                </a:lnTo>
                <a:lnTo>
                  <a:pt x="0" y="6490353"/>
                </a:lnTo>
                <a:lnTo>
                  <a:pt x="0" y="0"/>
                </a:lnTo>
                <a:close/>
              </a:path>
            </a:pathLst>
          </a:custGeom>
          <a:blipFill>
            <a:blip r:embed="rId5"/>
            <a:stretch>
              <a:fillRect/>
            </a:stretch>
          </a:blipFill>
        </p:spPr>
      </p:sp>
      <p:sp>
        <p:nvSpPr>
          <p:cNvPr id="5" name="TextBox 5"/>
          <p:cNvSpPr txBox="1"/>
          <p:nvPr/>
        </p:nvSpPr>
        <p:spPr>
          <a:xfrm>
            <a:off x="8328639" y="2051503"/>
            <a:ext cx="7777203" cy="1317668"/>
          </a:xfrm>
          <a:prstGeom prst="rect">
            <a:avLst/>
          </a:prstGeom>
        </p:spPr>
        <p:txBody>
          <a:bodyPr lIns="0" tIns="0" rIns="0" bIns="0" rtlCol="0" anchor="t">
            <a:spAutoFit/>
          </a:bodyPr>
          <a:lstStyle/>
          <a:p>
            <a:pPr algn="just">
              <a:lnSpc>
                <a:spcPts val="5599"/>
              </a:lnSpc>
            </a:pPr>
            <a:r>
              <a:rPr lang="en-US" sz="3999" u="sng" spc="799" dirty="0">
                <a:solidFill>
                  <a:srgbClr val="000000"/>
                </a:solidFill>
                <a:latin typeface="+mj-lt"/>
                <a:hlinkClick r:id="rId6" tooltip="http://inspectacar.ca/vehicle-maintenance/"/>
              </a:rPr>
              <a:t>WARRANTY PROTECTION</a:t>
            </a:r>
          </a:p>
          <a:p>
            <a:pPr algn="just">
              <a:lnSpc>
                <a:spcPts val="5599"/>
              </a:lnSpc>
            </a:pPr>
            <a:endParaRPr/>
          </a:p>
        </p:txBody>
      </p:sp>
      <p:sp>
        <p:nvSpPr>
          <p:cNvPr id="6" name="TextBox 6"/>
          <p:cNvSpPr txBox="1"/>
          <p:nvPr/>
        </p:nvSpPr>
        <p:spPr>
          <a:xfrm>
            <a:off x="8328639" y="4267935"/>
            <a:ext cx="9262544" cy="3958070"/>
          </a:xfrm>
          <a:prstGeom prst="rect">
            <a:avLst/>
          </a:prstGeom>
        </p:spPr>
        <p:txBody>
          <a:bodyPr lIns="0" tIns="0" rIns="0" bIns="0" rtlCol="0" anchor="t">
            <a:spAutoFit/>
          </a:bodyPr>
          <a:lstStyle/>
          <a:p>
            <a:pPr algn="just">
              <a:lnSpc>
                <a:spcPts val="3913"/>
              </a:lnSpc>
            </a:pPr>
            <a:r>
              <a:rPr lang="en-US" sz="2795">
                <a:solidFill>
                  <a:srgbClr val="000000"/>
                </a:solidFill>
                <a:latin typeface="Inter"/>
              </a:rPr>
              <a:t>Why settle for safety compromises or the inconvenience of unexpected breakdowns? Emphasizing routine maintenance prevents such scenarios and identifies possible problems before they escalate into costly or unsafe situations. This proactive strategy not only prolongs your vehicle's lifespan but also guarantees that maintenance aligns with the manufacturer's warranty specifications.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AB7E2"/>
        </a:solidFill>
        <a:effectLst/>
      </p:bgPr>
    </p:bg>
    <p:spTree>
      <p:nvGrpSpPr>
        <p:cNvPr id="1" name=""/>
        <p:cNvGrpSpPr/>
        <p:nvPr/>
      </p:nvGrpSpPr>
      <p:grpSpPr>
        <a:xfrm>
          <a:off x="0" y="0"/>
          <a:ext cx="0" cy="0"/>
          <a:chOff x="0" y="0"/>
          <a:chExt cx="0" cy="0"/>
        </a:xfrm>
      </p:grpSpPr>
      <p:sp>
        <p:nvSpPr>
          <p:cNvPr id="2" name="Freeform 2">
            <a:hlinkClick r:id="rId2"/>
          </p:cNvPr>
          <p:cNvSpPr/>
          <p:nvPr/>
        </p:nvSpPr>
        <p:spPr>
          <a:xfrm>
            <a:off x="2030684" y="4269576"/>
            <a:ext cx="4917301" cy="1170786"/>
          </a:xfrm>
          <a:custGeom>
            <a:avLst/>
            <a:gdLst/>
            <a:ahLst/>
            <a:cxnLst/>
            <a:rect l="l" t="t" r="r" b="b"/>
            <a:pathLst>
              <a:path w="4917301" h="1170786">
                <a:moveTo>
                  <a:pt x="0" y="0"/>
                </a:moveTo>
                <a:lnTo>
                  <a:pt x="4917302" y="0"/>
                </a:lnTo>
                <a:lnTo>
                  <a:pt x="4917302" y="1170787"/>
                </a:lnTo>
                <a:lnTo>
                  <a:pt x="0" y="1170787"/>
                </a:lnTo>
                <a:lnTo>
                  <a:pt x="0" y="0"/>
                </a:lnTo>
                <a:close/>
              </a:path>
            </a:pathLst>
          </a:custGeom>
          <a:blipFill>
            <a:blip r:embed="rId3"/>
            <a:stretch>
              <a:fillRect/>
            </a:stretch>
          </a:blipFill>
        </p:spPr>
      </p:sp>
      <p:sp>
        <p:nvSpPr>
          <p:cNvPr id="3" name="TextBox 3"/>
          <p:cNvSpPr txBox="1"/>
          <p:nvPr/>
        </p:nvSpPr>
        <p:spPr>
          <a:xfrm>
            <a:off x="9144000" y="4800643"/>
            <a:ext cx="2149547" cy="349250"/>
          </a:xfrm>
          <a:prstGeom prst="rect">
            <a:avLst/>
          </a:prstGeom>
        </p:spPr>
        <p:txBody>
          <a:bodyPr lIns="0" tIns="0" rIns="0" bIns="0" rtlCol="0" anchor="t">
            <a:spAutoFit/>
          </a:bodyPr>
          <a:lstStyle/>
          <a:p>
            <a:pPr algn="l">
              <a:lnSpc>
                <a:spcPts val="2800"/>
              </a:lnSpc>
            </a:pPr>
            <a:r>
              <a:rPr lang="en-US" sz="2000">
                <a:solidFill>
                  <a:srgbClr val="EFEEE9"/>
                </a:solidFill>
                <a:latin typeface="Inter Bold"/>
              </a:rPr>
              <a:t>E-mail</a:t>
            </a:r>
          </a:p>
        </p:txBody>
      </p:sp>
      <p:sp>
        <p:nvSpPr>
          <p:cNvPr id="4" name="TextBox 4"/>
          <p:cNvSpPr txBox="1"/>
          <p:nvPr/>
        </p:nvSpPr>
        <p:spPr>
          <a:xfrm>
            <a:off x="11293547" y="4800643"/>
            <a:ext cx="5362304" cy="349250"/>
          </a:xfrm>
          <a:prstGeom prst="rect">
            <a:avLst/>
          </a:prstGeom>
        </p:spPr>
        <p:txBody>
          <a:bodyPr lIns="0" tIns="0" rIns="0" bIns="0" rtlCol="0" anchor="t">
            <a:spAutoFit/>
          </a:bodyPr>
          <a:lstStyle/>
          <a:p>
            <a:pPr algn="l">
              <a:lnSpc>
                <a:spcPts val="2800"/>
              </a:lnSpc>
            </a:pPr>
            <a:r>
              <a:rPr lang="en-US" sz="2000" u="sng">
                <a:solidFill>
                  <a:srgbClr val="EFEEE9"/>
                </a:solidFill>
                <a:latin typeface="Inter"/>
                <a:hlinkClick r:id="rId4" tooltip="mailto:calgary@inspectacar.ca"/>
              </a:rPr>
              <a:t>calgary@inspectacar.ca</a:t>
            </a:r>
          </a:p>
        </p:txBody>
      </p:sp>
      <p:sp>
        <p:nvSpPr>
          <p:cNvPr id="5" name="TextBox 5"/>
          <p:cNvSpPr txBox="1"/>
          <p:nvPr/>
        </p:nvSpPr>
        <p:spPr>
          <a:xfrm>
            <a:off x="9144000" y="5392738"/>
            <a:ext cx="2149547" cy="349250"/>
          </a:xfrm>
          <a:prstGeom prst="rect">
            <a:avLst/>
          </a:prstGeom>
        </p:spPr>
        <p:txBody>
          <a:bodyPr lIns="0" tIns="0" rIns="0" bIns="0" rtlCol="0" anchor="t">
            <a:spAutoFit/>
          </a:bodyPr>
          <a:lstStyle/>
          <a:p>
            <a:pPr algn="l">
              <a:lnSpc>
                <a:spcPts val="2800"/>
              </a:lnSpc>
            </a:pPr>
            <a:r>
              <a:rPr lang="en-US" sz="2000">
                <a:solidFill>
                  <a:srgbClr val="EFEEE9"/>
                </a:solidFill>
                <a:latin typeface="Inter Bold"/>
              </a:rPr>
              <a:t>Website</a:t>
            </a:r>
          </a:p>
        </p:txBody>
      </p:sp>
      <p:sp>
        <p:nvSpPr>
          <p:cNvPr id="6" name="TextBox 6"/>
          <p:cNvSpPr txBox="1"/>
          <p:nvPr/>
        </p:nvSpPr>
        <p:spPr>
          <a:xfrm>
            <a:off x="11293547" y="5392738"/>
            <a:ext cx="5362304" cy="349250"/>
          </a:xfrm>
          <a:prstGeom prst="rect">
            <a:avLst/>
          </a:prstGeom>
        </p:spPr>
        <p:txBody>
          <a:bodyPr lIns="0" tIns="0" rIns="0" bIns="0" rtlCol="0" anchor="t">
            <a:spAutoFit/>
          </a:bodyPr>
          <a:lstStyle/>
          <a:p>
            <a:pPr algn="l">
              <a:lnSpc>
                <a:spcPts val="2800"/>
              </a:lnSpc>
            </a:pPr>
            <a:r>
              <a:rPr lang="en-US" sz="2000">
                <a:solidFill>
                  <a:srgbClr val="EFEEE9"/>
                </a:solidFill>
                <a:latin typeface="Inter"/>
              </a:rPr>
              <a:t>https://inspectacar.ca/</a:t>
            </a:r>
          </a:p>
        </p:txBody>
      </p:sp>
      <p:sp>
        <p:nvSpPr>
          <p:cNvPr id="7" name="TextBox 7"/>
          <p:cNvSpPr txBox="1"/>
          <p:nvPr/>
        </p:nvSpPr>
        <p:spPr>
          <a:xfrm>
            <a:off x="9144000" y="5984832"/>
            <a:ext cx="2149547" cy="349250"/>
          </a:xfrm>
          <a:prstGeom prst="rect">
            <a:avLst/>
          </a:prstGeom>
        </p:spPr>
        <p:txBody>
          <a:bodyPr lIns="0" tIns="0" rIns="0" bIns="0" rtlCol="0" anchor="t">
            <a:spAutoFit/>
          </a:bodyPr>
          <a:lstStyle/>
          <a:p>
            <a:pPr algn="l">
              <a:lnSpc>
                <a:spcPts val="2800"/>
              </a:lnSpc>
            </a:pPr>
            <a:r>
              <a:rPr lang="en-US" sz="2000">
                <a:solidFill>
                  <a:srgbClr val="EFEEE9"/>
                </a:solidFill>
                <a:latin typeface="Inter Bold"/>
              </a:rPr>
              <a:t>Phone</a:t>
            </a:r>
          </a:p>
        </p:txBody>
      </p:sp>
      <p:sp>
        <p:nvSpPr>
          <p:cNvPr id="8" name="TextBox 8"/>
          <p:cNvSpPr txBox="1"/>
          <p:nvPr/>
        </p:nvSpPr>
        <p:spPr>
          <a:xfrm>
            <a:off x="11293547" y="5984832"/>
            <a:ext cx="5362304" cy="349250"/>
          </a:xfrm>
          <a:prstGeom prst="rect">
            <a:avLst/>
          </a:prstGeom>
        </p:spPr>
        <p:txBody>
          <a:bodyPr lIns="0" tIns="0" rIns="0" bIns="0" rtlCol="0" anchor="t">
            <a:spAutoFit/>
          </a:bodyPr>
          <a:lstStyle/>
          <a:p>
            <a:pPr algn="l">
              <a:lnSpc>
                <a:spcPts val="2800"/>
              </a:lnSpc>
            </a:pPr>
            <a:r>
              <a:rPr lang="en-US" sz="2000" u="sng">
                <a:solidFill>
                  <a:srgbClr val="EFEEE9"/>
                </a:solidFill>
                <a:latin typeface="Inter"/>
                <a:hlinkClick r:id="rId5" tooltip="http://403-266-5588/"/>
              </a:rPr>
              <a:t>403-266-5588</a:t>
            </a:r>
          </a:p>
        </p:txBody>
      </p:sp>
      <p:sp>
        <p:nvSpPr>
          <p:cNvPr id="9" name="TextBox 9"/>
          <p:cNvSpPr txBox="1"/>
          <p:nvPr/>
        </p:nvSpPr>
        <p:spPr>
          <a:xfrm>
            <a:off x="9144000" y="6578557"/>
            <a:ext cx="2149547" cy="349250"/>
          </a:xfrm>
          <a:prstGeom prst="rect">
            <a:avLst/>
          </a:prstGeom>
        </p:spPr>
        <p:txBody>
          <a:bodyPr lIns="0" tIns="0" rIns="0" bIns="0" rtlCol="0" anchor="t">
            <a:spAutoFit/>
          </a:bodyPr>
          <a:lstStyle/>
          <a:p>
            <a:pPr algn="l">
              <a:lnSpc>
                <a:spcPts val="2800"/>
              </a:lnSpc>
            </a:pPr>
            <a:r>
              <a:rPr lang="en-US" sz="2000">
                <a:solidFill>
                  <a:srgbClr val="EFEEE9"/>
                </a:solidFill>
                <a:latin typeface="Inter Bold"/>
              </a:rPr>
              <a:t>Address</a:t>
            </a:r>
          </a:p>
        </p:txBody>
      </p:sp>
      <p:sp>
        <p:nvSpPr>
          <p:cNvPr id="10" name="TextBox 10"/>
          <p:cNvSpPr txBox="1"/>
          <p:nvPr/>
        </p:nvSpPr>
        <p:spPr>
          <a:xfrm>
            <a:off x="11293547" y="6578557"/>
            <a:ext cx="5362304" cy="349250"/>
          </a:xfrm>
          <a:prstGeom prst="rect">
            <a:avLst/>
          </a:prstGeom>
        </p:spPr>
        <p:txBody>
          <a:bodyPr lIns="0" tIns="0" rIns="0" bIns="0" rtlCol="0" anchor="t">
            <a:spAutoFit/>
          </a:bodyPr>
          <a:lstStyle/>
          <a:p>
            <a:pPr algn="l">
              <a:lnSpc>
                <a:spcPts val="2800"/>
              </a:lnSpc>
            </a:pPr>
            <a:r>
              <a:rPr lang="en-US" sz="2000">
                <a:solidFill>
                  <a:srgbClr val="EFEEE9"/>
                </a:solidFill>
                <a:latin typeface="Inter"/>
              </a:rPr>
              <a:t>542 38A Ave S.E.Calgary South, AB. </a:t>
            </a:r>
          </a:p>
        </p:txBody>
      </p:sp>
      <p:sp>
        <p:nvSpPr>
          <p:cNvPr id="11" name="TextBox 11"/>
          <p:cNvSpPr txBox="1"/>
          <p:nvPr/>
        </p:nvSpPr>
        <p:spPr>
          <a:xfrm>
            <a:off x="7678898" y="2700120"/>
            <a:ext cx="10077629" cy="982404"/>
          </a:xfrm>
          <a:prstGeom prst="rect">
            <a:avLst/>
          </a:prstGeom>
        </p:spPr>
        <p:txBody>
          <a:bodyPr lIns="0" tIns="0" rIns="0" bIns="0" rtlCol="0" anchor="t">
            <a:spAutoFit/>
          </a:bodyPr>
          <a:lstStyle/>
          <a:p>
            <a:pPr algn="l">
              <a:lnSpc>
                <a:spcPts val="8058"/>
              </a:lnSpc>
            </a:pPr>
            <a:r>
              <a:rPr lang="en-US" sz="5756" spc="1151" dirty="0">
                <a:solidFill>
                  <a:srgbClr val="EFEEE9"/>
                </a:solidFill>
                <a:latin typeface="+mj-lt"/>
              </a:rPr>
              <a:t>CONTACT THEM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221</Words>
  <Application>Microsoft Office PowerPoint</Application>
  <PresentationFormat>Custom</PresentationFormat>
  <Paragraphs>15</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DM Sans</vt:lpstr>
      <vt:lpstr>Baskerville Display PT Light</vt:lpstr>
      <vt:lpstr>Canva Sans</vt:lpstr>
      <vt:lpstr>Inter</vt:lpstr>
      <vt:lpstr>Inter Bold</vt:lpstr>
      <vt:lpstr>Office Theme</vt:lpstr>
      <vt:lpstr>Slide 1</vt:lpstr>
      <vt:lpstr>Slide 2</vt:lpstr>
      <vt:lpstr>Slide 3</vt:lpstr>
      <vt:lpstr>Slide 4</vt:lpstr>
      <vt:lpstr>Slide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InspectaCar</dc:title>
  <cp:lastModifiedBy>India Infotech</cp:lastModifiedBy>
  <cp:revision>3</cp:revision>
  <dcterms:created xsi:type="dcterms:W3CDTF">2006-08-16T00:00:00Z</dcterms:created>
  <dcterms:modified xsi:type="dcterms:W3CDTF">2024-05-23T07:41:35Z</dcterms:modified>
  <dc:identifier>DAFuVLZln64</dc:identifier>
</cp:coreProperties>
</file>