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Calibri" pitchFamily="34" charset="0"/>
      <p:regular r:id="rId7"/>
      <p:bold r:id="rId8"/>
      <p:italic r:id="rId9"/>
      <p:boldItalic r:id="rId10"/>
    </p:embeddedFont>
    <p:embeddedFont>
      <p:font typeface="Canva Sans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-34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3.png"/><Relationship Id="rId15" Type="http://schemas.openxmlformats.org/officeDocument/2006/relationships/image" Target="../media/image8.jpe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hyperlink" Target="https://andrewhiltonwine.ca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18.svg"/><Relationship Id="rId12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4.jpeg"/><Relationship Id="rId5" Type="http://schemas.openxmlformats.org/officeDocument/2006/relationships/image" Target="../media/image16.svg"/><Relationship Id="rId10" Type="http://schemas.openxmlformats.org/officeDocument/2006/relationships/hyperlink" Target="https://andrewhiltonwine.ca/" TargetMode="External"/><Relationship Id="rId4" Type="http://schemas.openxmlformats.org/officeDocument/2006/relationships/image" Target="../media/image11.png"/><Relationship Id="rId9" Type="http://schemas.openxmlformats.org/officeDocument/2006/relationships/image" Target="../media/image2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andrewhiltonwine.ca/" TargetMode="External"/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5.svg"/><Relationship Id="rId4" Type="http://schemas.openxmlformats.org/officeDocument/2006/relationships/image" Target="../media/image16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29.svg"/><Relationship Id="rId7" Type="http://schemas.openxmlformats.org/officeDocument/2006/relationships/hyperlink" Target="https://andrewhiltonwine.ca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8.sv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9.png"/><Relationship Id="rId3" Type="http://schemas.openxmlformats.org/officeDocument/2006/relationships/image" Target="../media/image10.svg"/><Relationship Id="rId7" Type="http://schemas.openxmlformats.org/officeDocument/2006/relationships/image" Target="../media/image7.png"/><Relationship Id="rId12" Type="http://schemas.openxmlformats.org/officeDocument/2006/relationships/hyperlink" Target="https://andrewhiltonwine.ca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hyperlink" Target="mailto:andrewhwine@gmail.com" TargetMode="External"/><Relationship Id="rId5" Type="http://schemas.openxmlformats.org/officeDocument/2006/relationships/image" Target="../media/image3.png"/><Relationship Id="rId10" Type="http://schemas.openxmlformats.org/officeDocument/2006/relationships/image" Target="../media/image32.svg"/><Relationship Id="rId4" Type="http://schemas.openxmlformats.org/officeDocument/2006/relationships/image" Target="../media/image2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DD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529375" y="8515642"/>
            <a:ext cx="17690400" cy="42685"/>
          </a:xfrm>
          <a:prstGeom prst="line">
            <a:avLst/>
          </a:prstGeom>
          <a:ln w="38100" cap="flat">
            <a:solidFill>
              <a:srgbClr val="9B654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flipV="1">
            <a:off x="16275453" y="-5313442"/>
            <a:ext cx="0" cy="17120890"/>
          </a:xfrm>
          <a:prstGeom prst="line">
            <a:avLst/>
          </a:prstGeom>
          <a:ln w="38100" cap="flat">
            <a:solidFill>
              <a:srgbClr val="9B654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Freeform 4"/>
          <p:cNvSpPr/>
          <p:nvPr/>
        </p:nvSpPr>
        <p:spPr>
          <a:xfrm>
            <a:off x="15668905" y="538895"/>
            <a:ext cx="1251197" cy="1251197"/>
          </a:xfrm>
          <a:custGeom>
            <a:avLst/>
            <a:gdLst/>
            <a:ahLst/>
            <a:cxnLst/>
            <a:rect l="l" t="t" r="r" b="b"/>
            <a:pathLst>
              <a:path w="1251197" h="1251197">
                <a:moveTo>
                  <a:pt x="0" y="0"/>
                </a:moveTo>
                <a:lnTo>
                  <a:pt x="1251197" y="0"/>
                </a:lnTo>
                <a:lnTo>
                  <a:pt x="1251197" y="1251197"/>
                </a:lnTo>
                <a:lnTo>
                  <a:pt x="0" y="1251197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267053" y="4921104"/>
            <a:ext cx="5216125" cy="6154720"/>
          </a:xfrm>
          <a:custGeom>
            <a:avLst/>
            <a:gdLst/>
            <a:ahLst/>
            <a:cxnLst/>
            <a:rect l="l" t="t" r="r" b="b"/>
            <a:pathLst>
              <a:path w="5216125" h="6154720">
                <a:moveTo>
                  <a:pt x="0" y="0"/>
                </a:moveTo>
                <a:lnTo>
                  <a:pt x="5216126" y="0"/>
                </a:lnTo>
                <a:lnTo>
                  <a:pt x="5216126" y="6154720"/>
                </a:lnTo>
                <a:lnTo>
                  <a:pt x="0" y="61547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602207" y="2028569"/>
            <a:ext cx="4693731" cy="3114931"/>
          </a:xfrm>
          <a:custGeom>
            <a:avLst/>
            <a:gdLst/>
            <a:ahLst/>
            <a:cxnLst/>
            <a:rect l="l" t="t" r="r" b="b"/>
            <a:pathLst>
              <a:path w="4693731" h="3114931">
                <a:moveTo>
                  <a:pt x="0" y="0"/>
                </a:moveTo>
                <a:lnTo>
                  <a:pt x="4693731" y="0"/>
                </a:lnTo>
                <a:lnTo>
                  <a:pt x="4693731" y="3114931"/>
                </a:lnTo>
                <a:lnTo>
                  <a:pt x="0" y="311493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4789376" y="205244"/>
            <a:ext cx="8303220" cy="1723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55"/>
              </a:lnSpc>
            </a:pPr>
            <a:r>
              <a:rPr lang="en-US" sz="6278" b="1" dirty="0">
                <a:solidFill>
                  <a:srgbClr val="9B6543"/>
                </a:solidFill>
                <a:latin typeface="+mj-lt"/>
              </a:rPr>
              <a:t>ANDREW HILTON WINE &amp; SPIRITS</a:t>
            </a:r>
          </a:p>
        </p:txBody>
      </p:sp>
      <p:sp>
        <p:nvSpPr>
          <p:cNvPr id="8" name="Freeform 8"/>
          <p:cNvSpPr/>
          <p:nvPr/>
        </p:nvSpPr>
        <p:spPr>
          <a:xfrm>
            <a:off x="12772944" y="3568555"/>
            <a:ext cx="1464374" cy="1352549"/>
          </a:xfrm>
          <a:custGeom>
            <a:avLst/>
            <a:gdLst/>
            <a:ahLst/>
            <a:cxnLst/>
            <a:rect l="l" t="t" r="r" b="b"/>
            <a:pathLst>
              <a:path w="1464374" h="1352549">
                <a:moveTo>
                  <a:pt x="0" y="0"/>
                </a:moveTo>
                <a:lnTo>
                  <a:pt x="1464374" y="0"/>
                </a:lnTo>
                <a:lnTo>
                  <a:pt x="1464374" y="1352549"/>
                </a:lnTo>
                <a:lnTo>
                  <a:pt x="0" y="13525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991132" y="4628990"/>
            <a:ext cx="4228689" cy="6738947"/>
          </a:xfrm>
          <a:custGeom>
            <a:avLst/>
            <a:gdLst/>
            <a:ahLst/>
            <a:cxnLst/>
            <a:rect l="l" t="t" r="r" b="b"/>
            <a:pathLst>
              <a:path w="4228689" h="6738947">
                <a:moveTo>
                  <a:pt x="0" y="0"/>
                </a:moveTo>
                <a:lnTo>
                  <a:pt x="4228689" y="0"/>
                </a:lnTo>
                <a:lnTo>
                  <a:pt x="4228689" y="6738947"/>
                </a:lnTo>
                <a:lnTo>
                  <a:pt x="0" y="673894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427834" y="-867796"/>
            <a:ext cx="2963187" cy="2657889"/>
          </a:xfrm>
          <a:custGeom>
            <a:avLst/>
            <a:gdLst/>
            <a:ahLst/>
            <a:cxnLst/>
            <a:rect l="l" t="t" r="r" b="b"/>
            <a:pathLst>
              <a:path w="2963187" h="2657889">
                <a:moveTo>
                  <a:pt x="0" y="0"/>
                </a:moveTo>
                <a:lnTo>
                  <a:pt x="2963186" y="0"/>
                </a:lnTo>
                <a:lnTo>
                  <a:pt x="2963186" y="2657888"/>
                </a:lnTo>
                <a:lnTo>
                  <a:pt x="0" y="265788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3092596" y="8577377"/>
            <a:ext cx="3534196" cy="3170067"/>
          </a:xfrm>
          <a:custGeom>
            <a:avLst/>
            <a:gdLst/>
            <a:ahLst/>
            <a:cxnLst/>
            <a:rect l="l" t="t" r="r" b="b"/>
            <a:pathLst>
              <a:path w="3534196" h="3170067">
                <a:moveTo>
                  <a:pt x="0" y="0"/>
                </a:moveTo>
                <a:lnTo>
                  <a:pt x="3534196" y="0"/>
                </a:lnTo>
                <a:lnTo>
                  <a:pt x="3534196" y="3170067"/>
                </a:lnTo>
                <a:lnTo>
                  <a:pt x="0" y="317006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72429" y="6008705"/>
            <a:ext cx="2686038" cy="4545603"/>
          </a:xfrm>
          <a:custGeom>
            <a:avLst/>
            <a:gdLst/>
            <a:ahLst/>
            <a:cxnLst/>
            <a:rect l="l" t="t" r="r" b="b"/>
            <a:pathLst>
              <a:path w="2686038" h="4545603">
                <a:moveTo>
                  <a:pt x="0" y="0"/>
                </a:moveTo>
                <a:lnTo>
                  <a:pt x="2686038" y="0"/>
                </a:lnTo>
                <a:lnTo>
                  <a:pt x="2686038" y="4545603"/>
                </a:lnTo>
                <a:lnTo>
                  <a:pt x="0" y="454560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>
            <a:hlinkClick r:id="rId14"/>
          </p:cNvPr>
          <p:cNvSpPr/>
          <p:nvPr/>
        </p:nvSpPr>
        <p:spPr>
          <a:xfrm>
            <a:off x="6775250" y="2428150"/>
            <a:ext cx="3978394" cy="7161110"/>
          </a:xfrm>
          <a:custGeom>
            <a:avLst/>
            <a:gdLst/>
            <a:ahLst/>
            <a:cxnLst/>
            <a:rect l="l" t="t" r="r" b="b"/>
            <a:pathLst>
              <a:path w="3978394" h="7161110">
                <a:moveTo>
                  <a:pt x="0" y="0"/>
                </a:moveTo>
                <a:lnTo>
                  <a:pt x="3978394" y="0"/>
                </a:lnTo>
                <a:lnTo>
                  <a:pt x="3978394" y="7161109"/>
                </a:lnTo>
                <a:lnTo>
                  <a:pt x="0" y="7161109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14" name="Freeform 14">
            <a:hlinkClick r:id="rId14"/>
          </p:cNvPr>
          <p:cNvSpPr/>
          <p:nvPr/>
        </p:nvSpPr>
        <p:spPr>
          <a:xfrm>
            <a:off x="15302512" y="1790092"/>
            <a:ext cx="1983984" cy="2314648"/>
          </a:xfrm>
          <a:custGeom>
            <a:avLst/>
            <a:gdLst/>
            <a:ahLst/>
            <a:cxnLst/>
            <a:rect l="l" t="t" r="r" b="b"/>
            <a:pathLst>
              <a:path w="1983984" h="2314648">
                <a:moveTo>
                  <a:pt x="0" y="0"/>
                </a:moveTo>
                <a:lnTo>
                  <a:pt x="1983983" y="0"/>
                </a:lnTo>
                <a:lnTo>
                  <a:pt x="1983983" y="2314648"/>
                </a:lnTo>
                <a:lnTo>
                  <a:pt x="0" y="2314648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DD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2147049" y="-5105346"/>
            <a:ext cx="0" cy="17120890"/>
          </a:xfrm>
          <a:prstGeom prst="line">
            <a:avLst/>
          </a:prstGeom>
          <a:ln w="38100" cap="flat">
            <a:solidFill>
              <a:srgbClr val="9B654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TextBox 3"/>
          <p:cNvSpPr txBox="1"/>
          <p:nvPr/>
        </p:nvSpPr>
        <p:spPr>
          <a:xfrm>
            <a:off x="3585078" y="3586864"/>
            <a:ext cx="8298322" cy="4989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44"/>
              </a:lnSpc>
            </a:pPr>
            <a:r>
              <a:rPr lang="en-US" sz="3531" dirty="0">
                <a:solidFill>
                  <a:srgbClr val="9B6543"/>
                </a:solidFill>
                <a:latin typeface="+mj-lt"/>
              </a:rPr>
              <a:t>Serving the affluent customers of Southern Alberta, Andrew Hilton Wine &amp; Spirits is a well-known </a:t>
            </a:r>
            <a:r>
              <a:rPr lang="en-US" sz="3531" dirty="0" err="1">
                <a:solidFill>
                  <a:srgbClr val="9B6543"/>
                </a:solidFill>
                <a:latin typeface="+mj-lt"/>
              </a:rPr>
              <a:t>Lethbridge</a:t>
            </a:r>
            <a:r>
              <a:rPr lang="en-US" sz="3531" dirty="0">
                <a:solidFill>
                  <a:srgbClr val="9B6543"/>
                </a:solidFill>
                <a:latin typeface="+mj-lt"/>
              </a:rPr>
              <a:t> destination for great wine and liquor. They cater to a wide range of tastes with their extensive assortment of premium craft beers, single malt scotches, Growler Fills, and other excellent alcoholic beverages. </a:t>
            </a:r>
          </a:p>
        </p:txBody>
      </p:sp>
      <p:sp>
        <p:nvSpPr>
          <p:cNvPr id="4" name="Freeform 4"/>
          <p:cNvSpPr/>
          <p:nvPr/>
        </p:nvSpPr>
        <p:spPr>
          <a:xfrm>
            <a:off x="1472986" y="354637"/>
            <a:ext cx="1386226" cy="1386226"/>
          </a:xfrm>
          <a:custGeom>
            <a:avLst/>
            <a:gdLst/>
            <a:ahLst/>
            <a:cxnLst/>
            <a:rect l="l" t="t" r="r" b="b"/>
            <a:pathLst>
              <a:path w="1386226" h="1386226">
                <a:moveTo>
                  <a:pt x="0" y="0"/>
                </a:moveTo>
                <a:lnTo>
                  <a:pt x="1386226" y="0"/>
                </a:lnTo>
                <a:lnTo>
                  <a:pt x="1386226" y="1386226"/>
                </a:lnTo>
                <a:lnTo>
                  <a:pt x="0" y="1386226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-186612" y="7137617"/>
            <a:ext cx="5700605" cy="4114800"/>
          </a:xfrm>
          <a:custGeom>
            <a:avLst/>
            <a:gdLst/>
            <a:ahLst/>
            <a:cxnLst/>
            <a:rect l="l" t="t" r="r" b="b"/>
            <a:pathLst>
              <a:path w="5700605" h="4114800">
                <a:moveTo>
                  <a:pt x="5700604" y="0"/>
                </a:moveTo>
                <a:lnTo>
                  <a:pt x="0" y="0"/>
                </a:lnTo>
                <a:lnTo>
                  <a:pt x="0" y="4114800"/>
                </a:lnTo>
                <a:lnTo>
                  <a:pt x="5700604" y="4114800"/>
                </a:lnTo>
                <a:lnTo>
                  <a:pt x="570060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388951" y="629086"/>
            <a:ext cx="3261914" cy="4114800"/>
          </a:xfrm>
          <a:custGeom>
            <a:avLst/>
            <a:gdLst/>
            <a:ahLst/>
            <a:cxnLst/>
            <a:rect l="l" t="t" r="r" b="b"/>
            <a:pathLst>
              <a:path w="3261914" h="4114800">
                <a:moveTo>
                  <a:pt x="0" y="0"/>
                </a:moveTo>
                <a:lnTo>
                  <a:pt x="3261914" y="0"/>
                </a:lnTo>
                <a:lnTo>
                  <a:pt x="326191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650714" y="5239872"/>
            <a:ext cx="6000151" cy="5407544"/>
          </a:xfrm>
          <a:custGeom>
            <a:avLst/>
            <a:gdLst/>
            <a:ahLst/>
            <a:cxnLst/>
            <a:rect l="l" t="t" r="r" b="b"/>
            <a:pathLst>
              <a:path w="6000151" h="5407544">
                <a:moveTo>
                  <a:pt x="0" y="0"/>
                </a:moveTo>
                <a:lnTo>
                  <a:pt x="6000151" y="0"/>
                </a:lnTo>
                <a:lnTo>
                  <a:pt x="6000151" y="5407543"/>
                </a:lnTo>
                <a:lnTo>
                  <a:pt x="0" y="54075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2012332" y="3467049"/>
            <a:ext cx="5246968" cy="5246370"/>
            <a:chOff x="0" y="0"/>
            <a:chExt cx="6350013" cy="6349289"/>
          </a:xfrm>
        </p:grpSpPr>
        <p:sp>
          <p:nvSpPr>
            <p:cNvPr id="9" name="Freeform 9">
              <a:hlinkClick r:id="rId10"/>
            </p:cNvPr>
            <p:cNvSpPr/>
            <p:nvPr/>
          </p:nvSpPr>
          <p:spPr>
            <a:xfrm>
              <a:off x="-95250" y="-95136"/>
              <a:ext cx="6540526" cy="6539573"/>
            </a:xfrm>
            <a:custGeom>
              <a:avLst/>
              <a:gdLst/>
              <a:ahLst/>
              <a:cxnLst/>
              <a:rect l="l" t="t" r="r" b="b"/>
              <a:pathLst>
                <a:path w="6540526" h="6539573">
                  <a:moveTo>
                    <a:pt x="5684545" y="1101865"/>
                  </a:moveTo>
                  <a:cubicBezTo>
                    <a:pt x="5560365" y="886829"/>
                    <a:pt x="5335181" y="766521"/>
                    <a:pt x="5103533" y="766356"/>
                  </a:cubicBezTo>
                  <a:lnTo>
                    <a:pt x="5103571" y="766318"/>
                  </a:lnTo>
                  <a:cubicBezTo>
                    <a:pt x="4871923" y="766115"/>
                    <a:pt x="4646701" y="645821"/>
                    <a:pt x="4522559" y="430810"/>
                  </a:cubicBezTo>
                  <a:cubicBezTo>
                    <a:pt x="4337317" y="109919"/>
                    <a:pt x="3927030" y="0"/>
                    <a:pt x="3606140" y="185281"/>
                  </a:cubicBezTo>
                  <a:lnTo>
                    <a:pt x="3606089" y="185319"/>
                  </a:lnTo>
                  <a:lnTo>
                    <a:pt x="3606089" y="185115"/>
                  </a:lnTo>
                  <a:cubicBezTo>
                    <a:pt x="3406788" y="299936"/>
                    <a:pt x="3153854" y="309029"/>
                    <a:pt x="2939771" y="187630"/>
                  </a:cubicBezTo>
                  <a:cubicBezTo>
                    <a:pt x="2836743" y="126902"/>
                    <a:pt x="2719296" y="94958"/>
                    <a:pt x="2599703" y="95136"/>
                  </a:cubicBezTo>
                  <a:cubicBezTo>
                    <a:pt x="2351405" y="95136"/>
                    <a:pt x="2134641" y="230048"/>
                    <a:pt x="2018614" y="430568"/>
                  </a:cubicBezTo>
                  <a:lnTo>
                    <a:pt x="2018614" y="430530"/>
                  </a:lnTo>
                  <a:cubicBezTo>
                    <a:pt x="1902625" y="631012"/>
                    <a:pt x="1685811" y="765925"/>
                    <a:pt x="1437551" y="765925"/>
                  </a:cubicBezTo>
                  <a:cubicBezTo>
                    <a:pt x="1067029" y="765925"/>
                    <a:pt x="766686" y="1066267"/>
                    <a:pt x="766686" y="1436789"/>
                  </a:cubicBezTo>
                  <a:lnTo>
                    <a:pt x="766686" y="1436866"/>
                  </a:lnTo>
                  <a:lnTo>
                    <a:pt x="766483" y="1436789"/>
                  </a:lnTo>
                  <a:cubicBezTo>
                    <a:pt x="766280" y="1666672"/>
                    <a:pt x="647802" y="1890154"/>
                    <a:pt x="435902" y="2014906"/>
                  </a:cubicBezTo>
                  <a:cubicBezTo>
                    <a:pt x="331646" y="2073744"/>
                    <a:pt x="245134" y="2159541"/>
                    <a:pt x="185433" y="2263305"/>
                  </a:cubicBezTo>
                  <a:cubicBezTo>
                    <a:pt x="61278" y="2478367"/>
                    <a:pt x="69723" y="2733523"/>
                    <a:pt x="185395" y="2934246"/>
                  </a:cubicBezTo>
                  <a:lnTo>
                    <a:pt x="185357" y="2934246"/>
                  </a:lnTo>
                  <a:cubicBezTo>
                    <a:pt x="300939" y="3134932"/>
                    <a:pt x="309385" y="3390113"/>
                    <a:pt x="185230" y="3605149"/>
                  </a:cubicBezTo>
                  <a:cubicBezTo>
                    <a:pt x="0" y="3926002"/>
                    <a:pt x="109906" y="4336288"/>
                    <a:pt x="430797" y="4521569"/>
                  </a:cubicBezTo>
                  <a:lnTo>
                    <a:pt x="430835" y="4521607"/>
                  </a:lnTo>
                  <a:lnTo>
                    <a:pt x="430708" y="4521696"/>
                  </a:lnTo>
                  <a:cubicBezTo>
                    <a:pt x="631228" y="4637634"/>
                    <a:pt x="766077" y="4854448"/>
                    <a:pt x="766077" y="5102746"/>
                  </a:cubicBezTo>
                  <a:cubicBezTo>
                    <a:pt x="766077" y="5473269"/>
                    <a:pt x="1066419" y="5773611"/>
                    <a:pt x="1436929" y="5773611"/>
                  </a:cubicBezTo>
                  <a:cubicBezTo>
                    <a:pt x="1685239" y="5773611"/>
                    <a:pt x="1901965" y="5908497"/>
                    <a:pt x="2018030" y="6109018"/>
                  </a:cubicBezTo>
                  <a:cubicBezTo>
                    <a:pt x="2134019" y="6309449"/>
                    <a:pt x="2350821" y="6444425"/>
                    <a:pt x="2599093" y="6444425"/>
                  </a:cubicBezTo>
                  <a:cubicBezTo>
                    <a:pt x="2718685" y="6444579"/>
                    <a:pt x="2836127" y="6412633"/>
                    <a:pt x="2939161" y="6351918"/>
                  </a:cubicBezTo>
                  <a:cubicBezTo>
                    <a:pt x="3153194" y="6230544"/>
                    <a:pt x="3406191" y="6239637"/>
                    <a:pt x="3605479" y="6354496"/>
                  </a:cubicBezTo>
                  <a:lnTo>
                    <a:pt x="3605479" y="6354255"/>
                  </a:lnTo>
                  <a:lnTo>
                    <a:pt x="3605518" y="6354331"/>
                  </a:lnTo>
                  <a:cubicBezTo>
                    <a:pt x="3926408" y="6539573"/>
                    <a:pt x="4336695" y="6429617"/>
                    <a:pt x="4521988" y="6108764"/>
                  </a:cubicBezTo>
                  <a:cubicBezTo>
                    <a:pt x="4646130" y="5893765"/>
                    <a:pt x="4871314" y="5773446"/>
                    <a:pt x="5102962" y="5773280"/>
                  </a:cubicBezTo>
                  <a:lnTo>
                    <a:pt x="5102911" y="5773192"/>
                  </a:lnTo>
                  <a:cubicBezTo>
                    <a:pt x="5334559" y="5773027"/>
                    <a:pt x="5559781" y="5652707"/>
                    <a:pt x="5683885" y="5437708"/>
                  </a:cubicBezTo>
                  <a:cubicBezTo>
                    <a:pt x="5745010" y="5331854"/>
                    <a:pt x="5774017" y="5216233"/>
                    <a:pt x="5773890" y="5102213"/>
                  </a:cubicBezTo>
                  <a:lnTo>
                    <a:pt x="5773979" y="5102289"/>
                  </a:lnTo>
                  <a:cubicBezTo>
                    <a:pt x="5774182" y="4878845"/>
                    <a:pt x="5886145" y="4661357"/>
                    <a:pt x="6087059" y="4534827"/>
                  </a:cubicBezTo>
                  <a:cubicBezTo>
                    <a:pt x="6195365" y="4477880"/>
                    <a:pt x="6289358" y="4390619"/>
                    <a:pt x="6355029" y="4276865"/>
                  </a:cubicBezTo>
                  <a:cubicBezTo>
                    <a:pt x="6479223" y="4061752"/>
                    <a:pt x="6470777" y="3806571"/>
                    <a:pt x="6355118" y="3605886"/>
                  </a:cubicBezTo>
                  <a:lnTo>
                    <a:pt x="6355156" y="3605886"/>
                  </a:lnTo>
                  <a:cubicBezTo>
                    <a:pt x="6239535" y="3405201"/>
                    <a:pt x="6231077" y="3150019"/>
                    <a:pt x="6355245" y="2934970"/>
                  </a:cubicBezTo>
                  <a:cubicBezTo>
                    <a:pt x="6540526" y="2614079"/>
                    <a:pt x="6430569" y="2203831"/>
                    <a:pt x="6109678" y="2018551"/>
                  </a:cubicBezTo>
                  <a:lnTo>
                    <a:pt x="6109627" y="2018500"/>
                  </a:lnTo>
                  <a:lnTo>
                    <a:pt x="6109754" y="2018462"/>
                  </a:lnTo>
                  <a:cubicBezTo>
                    <a:pt x="5910847" y="1903375"/>
                    <a:pt x="5776557" y="1689088"/>
                    <a:pt x="5774436" y="1443266"/>
                  </a:cubicBezTo>
                  <a:cubicBezTo>
                    <a:pt x="5775604" y="1327265"/>
                    <a:pt x="5746686" y="1209536"/>
                    <a:pt x="5684545" y="1101865"/>
                  </a:cubicBezTo>
                </a:path>
              </a:pathLst>
            </a:custGeom>
            <a:blipFill>
              <a:blip r:embed="rId11"/>
              <a:stretch>
                <a:fillRect t="-40129" b="-40129"/>
              </a:stretch>
            </a:blipFill>
          </p:spPr>
        </p:sp>
      </p:grpSp>
      <p:sp>
        <p:nvSpPr>
          <p:cNvPr id="10" name="TextBox 10"/>
          <p:cNvSpPr txBox="1"/>
          <p:nvPr/>
        </p:nvSpPr>
        <p:spPr>
          <a:xfrm>
            <a:off x="3629000" y="1736727"/>
            <a:ext cx="10563659" cy="1375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517"/>
              </a:lnSpc>
            </a:pPr>
            <a:r>
              <a:rPr lang="en-US" sz="9922" b="1" dirty="0">
                <a:solidFill>
                  <a:srgbClr val="9B6543"/>
                </a:solidFill>
                <a:latin typeface="+mj-lt"/>
              </a:rPr>
              <a:t>INTRODUCTION</a:t>
            </a:r>
          </a:p>
        </p:txBody>
      </p:sp>
      <p:sp>
        <p:nvSpPr>
          <p:cNvPr id="11" name="Freeform 11">
            <a:hlinkClick r:id="rId10"/>
          </p:cNvPr>
          <p:cNvSpPr/>
          <p:nvPr/>
        </p:nvSpPr>
        <p:spPr>
          <a:xfrm>
            <a:off x="4005" y="0"/>
            <a:ext cx="2049389" cy="2390954"/>
          </a:xfrm>
          <a:custGeom>
            <a:avLst/>
            <a:gdLst/>
            <a:ahLst/>
            <a:cxnLst/>
            <a:rect l="l" t="t" r="r" b="b"/>
            <a:pathLst>
              <a:path w="2049389" h="2390954">
                <a:moveTo>
                  <a:pt x="0" y="0"/>
                </a:moveTo>
                <a:lnTo>
                  <a:pt x="2049390" y="0"/>
                </a:lnTo>
                <a:lnTo>
                  <a:pt x="2049390" y="2390954"/>
                </a:lnTo>
                <a:lnTo>
                  <a:pt x="0" y="239095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DD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621754">
            <a:off x="-639682" y="6309629"/>
            <a:ext cx="4127153" cy="4892099"/>
          </a:xfrm>
          <a:custGeom>
            <a:avLst/>
            <a:gdLst/>
            <a:ahLst/>
            <a:cxnLst/>
            <a:rect l="l" t="t" r="r" b="b"/>
            <a:pathLst>
              <a:path w="4127153" h="4892099">
                <a:moveTo>
                  <a:pt x="0" y="0"/>
                </a:moveTo>
                <a:lnTo>
                  <a:pt x="4127153" y="0"/>
                </a:lnTo>
                <a:lnTo>
                  <a:pt x="4127153" y="4892100"/>
                </a:lnTo>
                <a:lnTo>
                  <a:pt x="0" y="48921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394688">
            <a:off x="16694244" y="-454257"/>
            <a:ext cx="2334214" cy="4114800"/>
          </a:xfrm>
          <a:custGeom>
            <a:avLst/>
            <a:gdLst/>
            <a:ahLst/>
            <a:cxnLst/>
            <a:rect l="l" t="t" r="r" b="b"/>
            <a:pathLst>
              <a:path w="2334214" h="4114800">
                <a:moveTo>
                  <a:pt x="0" y="0"/>
                </a:moveTo>
                <a:lnTo>
                  <a:pt x="2334214" y="0"/>
                </a:lnTo>
                <a:lnTo>
                  <a:pt x="233421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404906" y="-214470"/>
            <a:ext cx="3657600" cy="1882001"/>
          </a:xfrm>
          <a:custGeom>
            <a:avLst/>
            <a:gdLst/>
            <a:ahLst/>
            <a:cxnLst/>
            <a:rect l="l" t="t" r="r" b="b"/>
            <a:pathLst>
              <a:path w="3657600" h="1882001">
                <a:moveTo>
                  <a:pt x="0" y="0"/>
                </a:moveTo>
                <a:lnTo>
                  <a:pt x="3657600" y="0"/>
                </a:lnTo>
                <a:lnTo>
                  <a:pt x="3657600" y="1882001"/>
                </a:lnTo>
                <a:lnTo>
                  <a:pt x="0" y="18820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252694" y="4223570"/>
            <a:ext cx="12177806" cy="2894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10"/>
              </a:lnSpc>
            </a:pPr>
            <a:r>
              <a:rPr lang="en-US" sz="2722" dirty="0">
                <a:solidFill>
                  <a:srgbClr val="9B6543"/>
                </a:solidFill>
                <a:latin typeface="+mj-lt"/>
              </a:rPr>
              <a:t>When it comes to great wines and beers in Southern Alberta, Andrew Hilton Wine &amp; Spirits has been the go-to option for over thirty years. Not only do they have one of the biggest and most respected wine collections in the area, but they also work hard to create a warm, entertaining, and educational environment. Discover a carefully chosen assortment of drinks designed to enhance any special occasion and fit your personal preferences.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126135" y="2343806"/>
            <a:ext cx="12850872" cy="1316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040"/>
              </a:lnSpc>
            </a:pPr>
            <a:r>
              <a:rPr lang="en-US" sz="9471" b="1" dirty="0">
                <a:solidFill>
                  <a:srgbClr val="9B6543"/>
                </a:solidFill>
                <a:latin typeface="+mj-lt"/>
              </a:rPr>
              <a:t>HISTORY</a:t>
            </a:r>
          </a:p>
        </p:txBody>
      </p:sp>
      <p:sp>
        <p:nvSpPr>
          <p:cNvPr id="7" name="Freeform 7"/>
          <p:cNvSpPr/>
          <p:nvPr/>
        </p:nvSpPr>
        <p:spPr>
          <a:xfrm>
            <a:off x="15430500" y="8541646"/>
            <a:ext cx="3657600" cy="1882001"/>
          </a:xfrm>
          <a:custGeom>
            <a:avLst/>
            <a:gdLst/>
            <a:ahLst/>
            <a:cxnLst/>
            <a:rect l="l" t="t" r="r" b="b"/>
            <a:pathLst>
              <a:path w="3657600" h="1882001">
                <a:moveTo>
                  <a:pt x="0" y="0"/>
                </a:moveTo>
                <a:lnTo>
                  <a:pt x="3657600" y="0"/>
                </a:lnTo>
                <a:lnTo>
                  <a:pt x="3657600" y="1882001"/>
                </a:lnTo>
                <a:lnTo>
                  <a:pt x="0" y="18820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hlinkClick r:id="rId8"/>
          </p:cNvPr>
          <p:cNvSpPr/>
          <p:nvPr/>
        </p:nvSpPr>
        <p:spPr>
          <a:xfrm>
            <a:off x="16238611" y="7896046"/>
            <a:ext cx="2049389" cy="2390954"/>
          </a:xfrm>
          <a:custGeom>
            <a:avLst/>
            <a:gdLst/>
            <a:ahLst/>
            <a:cxnLst/>
            <a:rect l="l" t="t" r="r" b="b"/>
            <a:pathLst>
              <a:path w="2049389" h="2390954">
                <a:moveTo>
                  <a:pt x="0" y="0"/>
                </a:moveTo>
                <a:lnTo>
                  <a:pt x="2049389" y="0"/>
                </a:lnTo>
                <a:lnTo>
                  <a:pt x="2049389" y="2390954"/>
                </a:lnTo>
                <a:lnTo>
                  <a:pt x="0" y="239095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DD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91739" y="402201"/>
            <a:ext cx="16504522" cy="9482598"/>
          </a:xfrm>
          <a:custGeom>
            <a:avLst/>
            <a:gdLst/>
            <a:ahLst/>
            <a:cxnLst/>
            <a:rect l="l" t="t" r="r" b="b"/>
            <a:pathLst>
              <a:path w="16504522" h="9482598">
                <a:moveTo>
                  <a:pt x="0" y="0"/>
                </a:moveTo>
                <a:lnTo>
                  <a:pt x="16504522" y="0"/>
                </a:lnTo>
                <a:lnTo>
                  <a:pt x="16504522" y="9482598"/>
                </a:lnTo>
                <a:lnTo>
                  <a:pt x="0" y="94825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388951" y="1947230"/>
            <a:ext cx="3261914" cy="4114800"/>
          </a:xfrm>
          <a:custGeom>
            <a:avLst/>
            <a:gdLst/>
            <a:ahLst/>
            <a:cxnLst/>
            <a:rect l="l" t="t" r="r" b="b"/>
            <a:pathLst>
              <a:path w="3261914" h="4114800">
                <a:moveTo>
                  <a:pt x="0" y="0"/>
                </a:moveTo>
                <a:lnTo>
                  <a:pt x="3261914" y="0"/>
                </a:lnTo>
                <a:lnTo>
                  <a:pt x="326191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916196" y="3957005"/>
            <a:ext cx="9716468" cy="32928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26"/>
              </a:lnSpc>
            </a:pPr>
            <a:r>
              <a:rPr lang="en-US" sz="2661" dirty="0">
                <a:solidFill>
                  <a:srgbClr val="9B6543"/>
                </a:solidFill>
                <a:latin typeface="+mj-lt"/>
              </a:rPr>
              <a:t>At Andrew Hilton Wine &amp; Spirits, you'll find Southern Alberta's premier and extensive wine assortment designed to suit diverse preferences. Their collection includes exceptional wines alongside a carefully </a:t>
            </a:r>
            <a:r>
              <a:rPr lang="en-US" sz="2661" dirty="0" smtClean="0">
                <a:solidFill>
                  <a:srgbClr val="9B6543"/>
                </a:solidFill>
                <a:latin typeface="+mj-lt"/>
              </a:rPr>
              <a:t>curetted </a:t>
            </a:r>
            <a:r>
              <a:rPr lang="en-US" sz="2661" dirty="0">
                <a:solidFill>
                  <a:srgbClr val="9B6543"/>
                </a:solidFill>
                <a:latin typeface="+mj-lt"/>
              </a:rPr>
              <a:t>selection of craft beers, inviting beer aficionados to explore top-tier options. Supported by a knowledgeable staff, they guarantee a pleasant and informative experience, guiding visitors to uncover the ideal wine or beer choice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126135" y="2413207"/>
            <a:ext cx="8904313" cy="892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15"/>
              </a:lnSpc>
            </a:pPr>
            <a:r>
              <a:rPr lang="en-US" sz="6429" dirty="0">
                <a:solidFill>
                  <a:srgbClr val="9B6543"/>
                </a:solidFill>
                <a:latin typeface="+mj-lt"/>
              </a:rPr>
              <a:t>WIDE COLLECTION</a:t>
            </a:r>
          </a:p>
        </p:txBody>
      </p:sp>
      <p:sp>
        <p:nvSpPr>
          <p:cNvPr id="6" name="Freeform 6"/>
          <p:cNvSpPr/>
          <p:nvPr/>
        </p:nvSpPr>
        <p:spPr>
          <a:xfrm flipH="1">
            <a:off x="-739218" y="4377643"/>
            <a:ext cx="3261914" cy="4114800"/>
          </a:xfrm>
          <a:custGeom>
            <a:avLst/>
            <a:gdLst/>
            <a:ahLst/>
            <a:cxnLst/>
            <a:rect l="l" t="t" r="r" b="b"/>
            <a:pathLst>
              <a:path w="3261914" h="4114800">
                <a:moveTo>
                  <a:pt x="3261914" y="0"/>
                </a:moveTo>
                <a:lnTo>
                  <a:pt x="0" y="0"/>
                </a:lnTo>
                <a:lnTo>
                  <a:pt x="0" y="4114800"/>
                </a:lnTo>
                <a:lnTo>
                  <a:pt x="3261914" y="4114800"/>
                </a:lnTo>
                <a:lnTo>
                  <a:pt x="326191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267308" y="7891001"/>
            <a:ext cx="1983984" cy="2314648"/>
          </a:xfrm>
          <a:custGeom>
            <a:avLst/>
            <a:gdLst/>
            <a:ahLst/>
            <a:cxnLst/>
            <a:rect l="l" t="t" r="r" b="b"/>
            <a:pathLst>
              <a:path w="1983984" h="2314648">
                <a:moveTo>
                  <a:pt x="0" y="0"/>
                </a:moveTo>
                <a:lnTo>
                  <a:pt x="1983984" y="0"/>
                </a:lnTo>
                <a:lnTo>
                  <a:pt x="1983984" y="2314648"/>
                </a:lnTo>
                <a:lnTo>
                  <a:pt x="0" y="231464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Freeform 8">
            <a:hlinkClick r:id="rId7"/>
          </p:cNvPr>
          <p:cNvSpPr/>
          <p:nvPr/>
        </p:nvSpPr>
        <p:spPr>
          <a:xfrm>
            <a:off x="13023189" y="1947230"/>
            <a:ext cx="3450246" cy="6210443"/>
          </a:xfrm>
          <a:custGeom>
            <a:avLst/>
            <a:gdLst/>
            <a:ahLst/>
            <a:cxnLst/>
            <a:rect l="l" t="t" r="r" b="b"/>
            <a:pathLst>
              <a:path w="3450246" h="6210443">
                <a:moveTo>
                  <a:pt x="0" y="0"/>
                </a:moveTo>
                <a:lnTo>
                  <a:pt x="3450247" y="0"/>
                </a:lnTo>
                <a:lnTo>
                  <a:pt x="3450247" y="6210443"/>
                </a:lnTo>
                <a:lnTo>
                  <a:pt x="0" y="621044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DD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434042" y="8463432"/>
            <a:ext cx="17690400" cy="42685"/>
          </a:xfrm>
          <a:prstGeom prst="line">
            <a:avLst/>
          </a:prstGeom>
          <a:ln w="38100" cap="flat">
            <a:solidFill>
              <a:srgbClr val="9B654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flipV="1">
            <a:off x="2147049" y="-5105346"/>
            <a:ext cx="0" cy="17120890"/>
          </a:xfrm>
          <a:prstGeom prst="line">
            <a:avLst/>
          </a:prstGeom>
          <a:ln w="38100" cap="flat">
            <a:solidFill>
              <a:srgbClr val="9B654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Freeform 4"/>
          <p:cNvSpPr/>
          <p:nvPr/>
        </p:nvSpPr>
        <p:spPr>
          <a:xfrm>
            <a:off x="-427834" y="-867796"/>
            <a:ext cx="2963187" cy="2657889"/>
          </a:xfrm>
          <a:custGeom>
            <a:avLst/>
            <a:gdLst/>
            <a:ahLst/>
            <a:cxnLst/>
            <a:rect l="l" t="t" r="r" b="b"/>
            <a:pathLst>
              <a:path w="2963187" h="2657889">
                <a:moveTo>
                  <a:pt x="0" y="0"/>
                </a:moveTo>
                <a:lnTo>
                  <a:pt x="2963186" y="0"/>
                </a:lnTo>
                <a:lnTo>
                  <a:pt x="2963186" y="2657888"/>
                </a:lnTo>
                <a:lnTo>
                  <a:pt x="0" y="26578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311361" y="8005196"/>
            <a:ext cx="3534196" cy="3170067"/>
          </a:xfrm>
          <a:custGeom>
            <a:avLst/>
            <a:gdLst/>
            <a:ahLst/>
            <a:cxnLst/>
            <a:rect l="l" t="t" r="r" b="b"/>
            <a:pathLst>
              <a:path w="3534196" h="3170067">
                <a:moveTo>
                  <a:pt x="0" y="0"/>
                </a:moveTo>
                <a:lnTo>
                  <a:pt x="3534196" y="0"/>
                </a:lnTo>
                <a:lnTo>
                  <a:pt x="3534196" y="3170067"/>
                </a:lnTo>
                <a:lnTo>
                  <a:pt x="0" y="31700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 flipV="1">
            <a:off x="13126254" y="-10252"/>
            <a:ext cx="5216125" cy="6154720"/>
          </a:xfrm>
          <a:custGeom>
            <a:avLst/>
            <a:gdLst/>
            <a:ahLst/>
            <a:cxnLst/>
            <a:rect l="l" t="t" r="r" b="b"/>
            <a:pathLst>
              <a:path w="5216125" h="6154720">
                <a:moveTo>
                  <a:pt x="5216125" y="6154720"/>
                </a:moveTo>
                <a:lnTo>
                  <a:pt x="0" y="6154720"/>
                </a:lnTo>
                <a:lnTo>
                  <a:pt x="0" y="0"/>
                </a:lnTo>
                <a:lnTo>
                  <a:pt x="5216125" y="0"/>
                </a:lnTo>
                <a:lnTo>
                  <a:pt x="5216125" y="615472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147049" y="2507804"/>
            <a:ext cx="14026249" cy="12329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389"/>
              </a:lnSpc>
            </a:pPr>
            <a:r>
              <a:rPr lang="en-US" sz="8858" dirty="0" smtClean="0">
                <a:solidFill>
                  <a:srgbClr val="9B6543"/>
                </a:solidFill>
                <a:latin typeface="+mj-lt"/>
              </a:rPr>
              <a:t>        THANK YOU SO MUCH</a:t>
            </a:r>
            <a:endParaRPr lang="en-US" sz="8858" dirty="0">
              <a:solidFill>
                <a:srgbClr val="9B6543"/>
              </a:solidFill>
              <a:latin typeface="+mj-lt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-427834" y="7497110"/>
            <a:ext cx="4382529" cy="2908406"/>
          </a:xfrm>
          <a:custGeom>
            <a:avLst/>
            <a:gdLst/>
            <a:ahLst/>
            <a:cxnLst/>
            <a:rect l="l" t="t" r="r" b="b"/>
            <a:pathLst>
              <a:path w="4382529" h="2908406">
                <a:moveTo>
                  <a:pt x="0" y="0"/>
                </a:moveTo>
                <a:lnTo>
                  <a:pt x="4382529" y="0"/>
                </a:lnTo>
                <a:lnTo>
                  <a:pt x="4382529" y="2908406"/>
                </a:lnTo>
                <a:lnTo>
                  <a:pt x="0" y="290840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5818522" y="6144468"/>
            <a:ext cx="2469478" cy="4179117"/>
          </a:xfrm>
          <a:custGeom>
            <a:avLst/>
            <a:gdLst/>
            <a:ahLst/>
            <a:cxnLst/>
            <a:rect l="l" t="t" r="r" b="b"/>
            <a:pathLst>
              <a:path w="2469478" h="4179117">
                <a:moveTo>
                  <a:pt x="0" y="0"/>
                </a:moveTo>
                <a:lnTo>
                  <a:pt x="2469478" y="0"/>
                </a:lnTo>
                <a:lnTo>
                  <a:pt x="2469478" y="4179116"/>
                </a:lnTo>
                <a:lnTo>
                  <a:pt x="0" y="417911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949165" y="3059837"/>
            <a:ext cx="2334214" cy="4114800"/>
          </a:xfrm>
          <a:custGeom>
            <a:avLst/>
            <a:gdLst/>
            <a:ahLst/>
            <a:cxnLst/>
            <a:rect l="l" t="t" r="r" b="b"/>
            <a:pathLst>
              <a:path w="2334214" h="4114800">
                <a:moveTo>
                  <a:pt x="0" y="0"/>
                </a:moveTo>
                <a:lnTo>
                  <a:pt x="2334214" y="0"/>
                </a:lnTo>
                <a:lnTo>
                  <a:pt x="233421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5077715" y="4193947"/>
            <a:ext cx="7829190" cy="2980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604329"/>
                </a:solidFill>
                <a:latin typeface="Canva Sans"/>
              </a:rPr>
              <a:t>Phone: 403-320-9464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604329"/>
                </a:solidFill>
                <a:latin typeface="Canva Sans"/>
              </a:rPr>
              <a:t>Fax: 403-320-9157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604329"/>
                </a:solidFill>
                <a:latin typeface="Canva Sans"/>
              </a:rPr>
              <a:t>212 - 3rd Avenue South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604329"/>
                </a:solidFill>
                <a:latin typeface="Canva Sans"/>
              </a:rPr>
              <a:t>Lethbridge, Alberta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604329"/>
                </a:solidFill>
                <a:latin typeface="Canva Sans"/>
              </a:rPr>
              <a:t>T1J 0G9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229405" y="7555935"/>
            <a:ext cx="7829190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604329"/>
                </a:solidFill>
                <a:latin typeface="Canva Sans"/>
              </a:rPr>
              <a:t>Email: </a:t>
            </a:r>
            <a:r>
              <a:rPr lang="en-US" sz="3399" u="sng">
                <a:solidFill>
                  <a:srgbClr val="604329"/>
                </a:solidFill>
                <a:latin typeface="Canva Sans"/>
                <a:hlinkClick r:id="rId11" tooltip="mailto:andrewhwine@gmail.com"/>
              </a:rPr>
              <a:t>andrewhwine@gmail.com</a:t>
            </a:r>
          </a:p>
        </p:txBody>
      </p:sp>
      <p:sp>
        <p:nvSpPr>
          <p:cNvPr id="13" name="Freeform 13">
            <a:hlinkClick r:id="rId12"/>
          </p:cNvPr>
          <p:cNvSpPr/>
          <p:nvPr/>
        </p:nvSpPr>
        <p:spPr>
          <a:xfrm>
            <a:off x="7110784" y="2550"/>
            <a:ext cx="2049389" cy="2390954"/>
          </a:xfrm>
          <a:custGeom>
            <a:avLst/>
            <a:gdLst/>
            <a:ahLst/>
            <a:cxnLst/>
            <a:rect l="l" t="t" r="r" b="b"/>
            <a:pathLst>
              <a:path w="2049389" h="2390954">
                <a:moveTo>
                  <a:pt x="0" y="0"/>
                </a:moveTo>
                <a:lnTo>
                  <a:pt x="2049389" y="0"/>
                </a:lnTo>
                <a:lnTo>
                  <a:pt x="2049389" y="2390954"/>
                </a:lnTo>
                <a:lnTo>
                  <a:pt x="0" y="239095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235</Words>
  <Application>Microsoft Office PowerPoint</Application>
  <PresentationFormat>Custom</PresentationFormat>
  <Paragraphs>14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Canva Sans</vt:lpstr>
      <vt:lpstr>Office Theme</vt:lpstr>
      <vt:lpstr>Slide 1</vt:lpstr>
      <vt:lpstr>Slide 2</vt:lpstr>
      <vt:lpstr>Slide 3</vt:lpstr>
      <vt:lpstr>Slide 4</vt:lpstr>
      <vt:lpstr>Slide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Andrew Hilton Wine &amp; Spirits</dc:title>
  <cp:lastModifiedBy>India Infotech</cp:lastModifiedBy>
  <cp:revision>2</cp:revision>
  <dcterms:created xsi:type="dcterms:W3CDTF">2006-08-16T00:00:00Z</dcterms:created>
  <dcterms:modified xsi:type="dcterms:W3CDTF">2024-05-23T08:44:14Z</dcterms:modified>
  <dc:identifier>DAFubCzjoZs</dc:identifier>
</cp:coreProperties>
</file>