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9" d="100"/>
          <a:sy n="69" d="100"/>
        </p:scale>
        <p:origin x="930"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20-12-2023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12/20/2023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12/20/2023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12/20/2023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12/20/2023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12/20/2023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12/20/2023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12/20/2023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condensing-unit-market?utm_source=Vipin+20+December&amp;utm_medium=Free" TargetMode="External"/><Relationship Id="rId2" Type="http://schemas.openxmlformats.org/officeDocument/2006/relationships/hyperlink" Target="https://www.marketstatsville.com/condensing-unit-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condensing-unit-market?opt=3338&amp;utm_source=Vipin+20+December&amp;utm_medium=Free"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marketstatsville.com/table-of-content/condensing-unit-market?utm_source=Vipin+20+December&amp;utm_medium=Free"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35"/>
          <a:stretch/>
        </p:blipFill>
        <p:spPr bwMode="auto">
          <a:xfrm>
            <a:off x="-2874"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837430" y="3759625"/>
            <a:ext cx="11086443" cy="2217312"/>
          </a:xfrm>
          <a:prstGeom prst="rect">
            <a:avLst/>
          </a:prstGeom>
        </p:spPr>
        <p:txBody>
          <a:bodyPr vert="horz" wrap="square" lIns="0" tIns="7404" rIns="0" bIns="0" rtlCol="0">
            <a:spAutoFit/>
          </a:bodyPr>
          <a:lstStyle/>
          <a:p>
            <a:pPr marL="194689" marR="7773" indent="-187656" algn="r">
              <a:spcBef>
                <a:spcPts val="426"/>
              </a:spcBef>
            </a:pPr>
            <a:r>
              <a:rPr lang="en-US" sz="4800" b="1" dirty="0">
                <a:solidFill>
                  <a:schemeClr val="accent6"/>
                </a:solidFill>
                <a:latin typeface="IBMPlexSans"/>
              </a:rPr>
              <a:t>Global </a:t>
            </a:r>
            <a:r>
              <a:rPr lang="en-US" sz="4800" b="1" dirty="0">
                <a:solidFill>
                  <a:schemeClr val="accent6"/>
                </a:solidFill>
                <a:latin typeface="IBMPlexSans"/>
              </a:rPr>
              <a:t>Condensing Unit Market </a:t>
            </a:r>
            <a:r>
              <a:rPr lang="en-US" sz="4760" b="1" dirty="0" smtClean="0">
                <a:solidFill>
                  <a:srgbClr val="80C342"/>
                </a:solidFill>
                <a:latin typeface="Calibri (Body)"/>
                <a:ea typeface="Roboto Condensed Light" panose="020B0604020202020204" charset="0"/>
              </a:rPr>
              <a:t>Report </a:t>
            </a:r>
            <a:r>
              <a:rPr lang="en-US" sz="4760" b="1" dirty="0">
                <a:solidFill>
                  <a:srgbClr val="80C342"/>
                </a:solidFill>
                <a:latin typeface="Calibri (Body)"/>
                <a:ea typeface="Roboto Condensed Light" panose="020B0604020202020204" charset="0"/>
              </a:rPr>
              <a:t>Opportunities, and Forecast By </a:t>
            </a:r>
            <a:r>
              <a:rPr lang="en-US" sz="4760" b="1" dirty="0" smtClean="0">
                <a:solidFill>
                  <a:srgbClr val="80C342"/>
                </a:solidFill>
                <a:latin typeface="Calibri (Body)"/>
                <a:ea typeface="Roboto Condensed Light" panose="020B0604020202020204" charset="0"/>
              </a:rPr>
              <a:t>2030</a:t>
            </a:r>
            <a:endParaRPr lang="en-US" sz="4760" dirty="0">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069715" y="6141471"/>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smtClean="0">
                <a:solidFill>
                  <a:schemeClr val="bg1"/>
                </a:solidFill>
                <a:latin typeface="Calibri (Body)"/>
                <a:ea typeface="Roboto Condensed Light" panose="020B0604020202020204" charset="0"/>
              </a:rPr>
              <a:t>2030</a:t>
            </a:r>
            <a:endParaRPr lang="en-US" sz="1763" b="1" dirty="0">
              <a:solidFill>
                <a:schemeClr val="bg1"/>
              </a:solidFill>
              <a:latin typeface="Calibri (Body)"/>
              <a:ea typeface="Roboto Condensed Light" panose="020B0604020202020204" charset="0"/>
            </a:endParaRP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5534551" cy="506109"/>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a:t>
            </a:r>
            <a:r>
              <a:rPr lang="en-US" sz="1600" b="1" dirty="0">
                <a:solidFill>
                  <a:srgbClr val="1A1A1B"/>
                </a:solidFill>
                <a:latin typeface="IBMPlexSans"/>
              </a:rPr>
              <a:t>Condensing Unit Market</a:t>
            </a:r>
            <a:endParaRPr lang="en-US" sz="1600" b="1" dirty="0" smtClean="0">
              <a:solidFill>
                <a:srgbClr val="1A1A1B"/>
              </a:solidFill>
              <a:latin typeface="IBMPlexSans"/>
            </a:endParaRPr>
          </a:p>
          <a:p>
            <a:pPr marL="11196">
              <a:spcBef>
                <a:spcPts val="357"/>
              </a:spcBef>
            </a:pPr>
            <a:r>
              <a:rPr lang="en-US" sz="1058" dirty="0" smtClean="0">
                <a:ea typeface="Roboto Condensed Light" panose="020B0604020202020204" charset="0"/>
                <a:cs typeface="Trebuchet MS"/>
              </a:rPr>
              <a:t>© </a:t>
            </a:r>
            <a:r>
              <a:rPr lang="en-US" sz="1058" dirty="0">
                <a:ea typeface="Roboto Condensed Light" panose="020B0604020202020204" charset="0"/>
                <a:cs typeface="Trebuchet MS"/>
              </a:rPr>
              <a:t>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a:t>
            </a:r>
            <a:r>
              <a:rPr lang="en-US" sz="1058" dirty="0" err="1">
                <a:ea typeface="Roboto Condensed Light" panose="020B0604020202020204" charset="0"/>
                <a:cs typeface="Trebuchet MS"/>
              </a:rPr>
              <a:t>Statsville</a:t>
            </a:r>
            <a:r>
              <a:rPr lang="en-US" sz="1058" dirty="0">
                <a:ea typeface="Roboto Condensed Light" panose="020B0604020202020204" charset="0"/>
                <a:cs typeface="Trebuchet MS"/>
              </a:rPr>
              <a:t>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140621"/>
            <a:ext cx="10242179" cy="1015663"/>
          </a:xfrm>
          <a:prstGeom prst="rect">
            <a:avLst/>
          </a:prstGeom>
          <a:noFill/>
        </p:spPr>
        <p:txBody>
          <a:bodyPr wrap="square">
            <a:spAutoFit/>
          </a:bodyPr>
          <a:lstStyle>
            <a:defPPr>
              <a:defRPr lang="en-US"/>
            </a:defPPr>
            <a:lvl1pPr>
              <a:defRPr b="1">
                <a:solidFill>
                  <a:srgbClr val="003365"/>
                </a:solidFill>
                <a:latin typeface="+mj-lt"/>
              </a:defRPr>
            </a:lvl1pPr>
          </a:lstStyle>
          <a:p>
            <a:r>
              <a:rPr lang="en-US" b="0" dirty="0"/>
              <a:t>Condensing Unit Market 2022</a:t>
            </a:r>
          </a:p>
          <a:p>
            <a:r>
              <a:rPr lang="en-US" b="0" dirty="0"/>
              <a:t>Industry Size, Regions, Emerging Trends, Growth Insights, Opportunities, and Forecast By 2030</a:t>
            </a:r>
            <a:r>
              <a:rPr lang="en-US" dirty="0"/>
              <a:t/>
            </a:r>
            <a:br>
              <a:rPr lang="en-US" dirty="0"/>
            </a:br>
            <a:endParaRPr lang="en-US" sz="2400" u="sng" dirty="0">
              <a:solidFill>
                <a:schemeClr val="tx2"/>
              </a:solidFill>
            </a:endParaRPr>
          </a:p>
        </p:txBody>
      </p:sp>
      <p:sp>
        <p:nvSpPr>
          <p:cNvPr id="7" name="TextBox 6">
            <a:extLst>
              <a:ext uri="{FF2B5EF4-FFF2-40B4-BE49-F238E27FC236}">
                <a16:creationId xmlns:a16="http://schemas.microsoft.com/office/drawing/2014/main" id="{E86C0C76-9264-446C-A57C-687A4A22F858}"/>
              </a:ext>
            </a:extLst>
          </p:cNvPr>
          <p:cNvSpPr txBox="1"/>
          <p:nvPr/>
        </p:nvSpPr>
        <p:spPr>
          <a:xfrm>
            <a:off x="262270" y="1451881"/>
            <a:ext cx="11624044" cy="1200329"/>
          </a:xfrm>
          <a:prstGeom prst="rect">
            <a:avLst/>
          </a:prstGeom>
          <a:noFill/>
        </p:spPr>
        <p:txBody>
          <a:bodyPr wrap="square">
            <a:spAutoFit/>
          </a:bodyPr>
          <a:lstStyle/>
          <a:p>
            <a:r>
              <a:rPr lang="en-US" b="1" dirty="0"/>
              <a:t>Global Condensing Unit Market by Type (Air-cooled, Water-cooled), Application (Industrial, Commercial, Transportation), Function (Air Conditioning, Refrigeration, Heat Pumps), Compressor Type, by Region – Global Share and Forecast to 2030</a:t>
            </a:r>
          </a:p>
          <a:p>
            <a:r>
              <a:rPr lang="en-US" dirty="0"/>
              <a:t/>
            </a:r>
            <a:br>
              <a:rPr lang="en-US" dirty="0"/>
            </a:br>
            <a:endParaRPr lang="en-US" b="1" dirty="0"/>
          </a:p>
        </p:txBody>
      </p:sp>
      <p:sp>
        <p:nvSpPr>
          <p:cNvPr id="8" name="TextBox 7">
            <a:extLst>
              <a:ext uri="{FF2B5EF4-FFF2-40B4-BE49-F238E27FC236}">
                <a16:creationId xmlns:a16="http://schemas.microsoft.com/office/drawing/2014/main" id="{C00CA3EF-19A5-478E-8A41-5F83E27E803E}"/>
              </a:ext>
            </a:extLst>
          </p:cNvPr>
          <p:cNvSpPr txBox="1"/>
          <p:nvPr/>
        </p:nvSpPr>
        <p:spPr>
          <a:xfrm>
            <a:off x="262270" y="2442561"/>
            <a:ext cx="11624044" cy="369332"/>
          </a:xfrm>
          <a:prstGeom prst="rect">
            <a:avLst/>
          </a:prstGeom>
          <a:noFill/>
        </p:spPr>
        <p:txBody>
          <a:bodyPr wrap="square">
            <a:spAutoFit/>
          </a:bodyPr>
          <a:lstStyle>
            <a:defPPr>
              <a:defRPr lang="en-US"/>
            </a:defPPr>
            <a:lvl1pPr>
              <a:defRPr b="1">
                <a:solidFill>
                  <a:srgbClr val="003365"/>
                </a:solidFill>
                <a:latin typeface="+mj-lt"/>
              </a:defRPr>
            </a:lvl1pPr>
          </a:lstStyle>
          <a:p>
            <a:pPr algn="just"/>
            <a:r>
              <a:rPr lang="en-US" sz="1800" b="1" i="0" dirty="0">
                <a:solidFill>
                  <a:srgbClr val="4F81BD"/>
                </a:solidFill>
                <a:effectLst/>
                <a:latin typeface="Hind" panose="02000000000000000000" pitchFamily="2" charset="0"/>
              </a:rPr>
              <a:t>Description</a:t>
            </a:r>
            <a:endParaRPr lang="en-US" b="0" i="0" dirty="0">
              <a:solidFill>
                <a:srgbClr val="212529"/>
              </a:solidFill>
              <a:effectLst/>
              <a:latin typeface="Poppins" panose="00000500000000000000" pitchFamily="2" charset="0"/>
            </a:endParaRPr>
          </a:p>
        </p:txBody>
      </p:sp>
      <p:sp>
        <p:nvSpPr>
          <p:cNvPr id="10" name="TextBox 9">
            <a:extLst>
              <a:ext uri="{FF2B5EF4-FFF2-40B4-BE49-F238E27FC236}">
                <a16:creationId xmlns:a16="http://schemas.microsoft.com/office/drawing/2014/main" id="{B4576722-E165-4B0F-8FEF-A3A07EFE791D}"/>
              </a:ext>
            </a:extLst>
          </p:cNvPr>
          <p:cNvSpPr txBox="1"/>
          <p:nvPr/>
        </p:nvSpPr>
        <p:spPr>
          <a:xfrm>
            <a:off x="240562" y="2811893"/>
            <a:ext cx="11645752" cy="3754874"/>
          </a:xfrm>
          <a:prstGeom prst="rect">
            <a:avLst/>
          </a:prstGeom>
          <a:noFill/>
        </p:spPr>
        <p:txBody>
          <a:bodyPr wrap="square">
            <a:spAutoFit/>
          </a:bodyPr>
          <a:lstStyle/>
          <a:p>
            <a:r>
              <a:rPr lang="en-US" sz="1400" dirty="0"/>
              <a:t>According to the Market </a:t>
            </a:r>
            <a:r>
              <a:rPr lang="en-US" sz="1400" dirty="0" err="1"/>
              <a:t>Statsville</a:t>
            </a:r>
            <a:r>
              <a:rPr lang="en-US" sz="1400" dirty="0"/>
              <a:t> Group (MSG), the </a:t>
            </a:r>
            <a:r>
              <a:rPr lang="en-US" sz="1400" dirty="0">
                <a:hlinkClick r:id="rId2"/>
              </a:rPr>
              <a:t>global condensing unit market</a:t>
            </a:r>
            <a:r>
              <a:rPr lang="en-US" sz="1400" dirty="0"/>
              <a:t> size is expected to grow from </a:t>
            </a:r>
            <a:r>
              <a:rPr lang="en-US" sz="1400" b="1" dirty="0"/>
              <a:t>USD 38,451.7 million in 2021</a:t>
            </a:r>
            <a:r>
              <a:rPr lang="en-US" sz="1400" dirty="0"/>
              <a:t> to </a:t>
            </a:r>
            <a:r>
              <a:rPr lang="en-US" sz="1400" b="1" dirty="0"/>
              <a:t>USD 74,340.6 million by 2030</a:t>
            </a:r>
            <a:r>
              <a:rPr lang="en-US" sz="1400" dirty="0"/>
              <a:t>, at a </a:t>
            </a:r>
            <a:r>
              <a:rPr lang="en-US" sz="1400" b="1" dirty="0"/>
              <a:t>CAGR of 7.6%</a:t>
            </a:r>
            <a:r>
              <a:rPr lang="en-US" sz="1400" dirty="0"/>
              <a:t> from 2022 to 2030.  Below information is analyzed in depth in the report-</a:t>
            </a:r>
          </a:p>
          <a:p>
            <a:r>
              <a:rPr lang="en-US" sz="1400" dirty="0"/>
              <a:t>Global Condensing Unit Market Revenue, 2018-2023, 2024-2033, (US$ Millions)</a:t>
            </a:r>
          </a:p>
          <a:p>
            <a:r>
              <a:rPr lang="en-US" sz="1400" dirty="0"/>
              <a:t>Global Condensing Unit Market Sales Volume, 2018-2023, 2024-2033, (Units)</a:t>
            </a:r>
          </a:p>
          <a:p>
            <a:r>
              <a:rPr lang="en-US" sz="1400" dirty="0"/>
              <a:t>Share of the top five Condensing Unit companies in 2023 (%)</a:t>
            </a:r>
          </a:p>
          <a:p>
            <a:r>
              <a:rPr lang="en-US" sz="1400" b="1" dirty="0"/>
              <a:t>Market Growth Mapping</a:t>
            </a:r>
            <a:endParaRPr lang="en-US" sz="1400" dirty="0"/>
          </a:p>
          <a:p>
            <a:r>
              <a:rPr lang="en-US" sz="1400" dirty="0"/>
              <a:t>Qualitative and quantitative methodologies were utilized in the process of market growth mapping. The report offers an extensive examination of market dynamics, including a thorough assessment of the primary factors that drive market expansion, challenges encountered by industry participants, and forthcoming trends that indicate recent development. Prospects for investment and expansion are discerned via a comprehensive SWOT analysis, which evaluates the market’s strengths, weakness, opportunities, and threats. The PESTEL analysis, which investigates the technological, environmental, political, economic, and social factors that influence the industry, provides additional depth of analysis. Furthermore, the report incorporates an analysis of PORTER'S 5 forces, which provides valuable perspectives on the sector's profitability and competitive intensity. Moreover, the report covers regulatory landscape, COVID-19 impact analysis, customer sentiment and behavior, trade analysis, supply-demand analysis, and the influence of government policies and other macroeconomic factors.</a:t>
            </a:r>
          </a:p>
          <a:p>
            <a:r>
              <a:rPr lang="en-US" sz="1400" dirty="0"/>
              <a:t> </a:t>
            </a:r>
          </a:p>
          <a:p>
            <a:r>
              <a:rPr lang="en-US" sz="1400" b="1" dirty="0"/>
              <a:t>Request Sample Copy of this Report: </a:t>
            </a:r>
            <a:r>
              <a:rPr lang="en-US" sz="1400" b="1" dirty="0">
                <a:hlinkClick r:id="rId3"/>
              </a:rPr>
              <a:t>https://www.marketstatsville.com/request-sample/condensing-unit-market?utm_source=Vipin+20+December&amp;utm_medium=Free</a:t>
            </a:r>
            <a:r>
              <a:rPr lang="en-US" sz="1400" b="1" dirty="0"/>
              <a:t> </a:t>
            </a:r>
            <a:endParaRPr lang="en-US" sz="1400" dirty="0"/>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Slide Number Placeholder 2"/>
          <p:cNvSpPr>
            <a:spLocks noGrp="1"/>
          </p:cNvSpPr>
          <p:nvPr>
            <p:ph type="sldNum" sz="quarter" idx="12"/>
          </p:nvPr>
        </p:nvSpPr>
        <p:spPr/>
        <p:txBody>
          <a:bodyPr/>
          <a:lstStyle/>
          <a:p>
            <a:fld id="{03206E70-9524-410D-AE9B-78D656EAA14D}" type="slidenum">
              <a:rPr lang="en-US" smtClean="0"/>
              <a:pPr/>
              <a:t>6</a:t>
            </a:fld>
            <a:endParaRPr lang="en-US" dirty="0"/>
          </a:p>
        </p:txBody>
      </p:sp>
      <p:sp>
        <p:nvSpPr>
          <p:cNvPr id="4" name="Rectangle 3"/>
          <p:cNvSpPr/>
          <p:nvPr/>
        </p:nvSpPr>
        <p:spPr>
          <a:xfrm>
            <a:off x="193962" y="812165"/>
            <a:ext cx="11305309" cy="5909310"/>
          </a:xfrm>
          <a:prstGeom prst="rect">
            <a:avLst/>
          </a:prstGeom>
        </p:spPr>
        <p:txBody>
          <a:bodyPr wrap="square">
            <a:spAutoFit/>
          </a:bodyPr>
          <a:lstStyle/>
          <a:p>
            <a:r>
              <a:rPr lang="en-US" sz="1400" dirty="0">
                <a:solidFill>
                  <a:srgbClr val="000000"/>
                </a:solidFill>
                <a:latin typeface="Verdana" panose="020B0604030504040204" pitchFamily="34" charset="0"/>
              </a:rPr>
              <a:t>Condensing Unit Market Segmentation:</a:t>
            </a:r>
          </a:p>
          <a:p>
            <a:r>
              <a:rPr lang="en-US" sz="1400" dirty="0">
                <a:solidFill>
                  <a:srgbClr val="000000"/>
                </a:solidFill>
                <a:latin typeface="Verdana" panose="020B0604030504040204" pitchFamily="34" charset="0"/>
              </a:rPr>
              <a:t>This study offers a thorough segmentation of the Condensing Unit market based on an in-depth examination of the product portfolios and customers of key regional and global market players. By means of a comprehensive examination, we offer detailed perspectives on market segmentation, assisting stakeholders in comprehending the diverse aspects and variables that impact the Condensing Unit market.</a:t>
            </a:r>
          </a:p>
          <a:p>
            <a:r>
              <a:rPr lang="en-US" sz="1400" b="1" dirty="0">
                <a:solidFill>
                  <a:srgbClr val="000000"/>
                </a:solidFill>
                <a:latin typeface="Verdana" panose="020B0604030504040204" pitchFamily="34" charset="0"/>
              </a:rPr>
              <a:t>By Type Outlook (Sales, USD Million, 2017-2030)</a:t>
            </a:r>
          </a:p>
          <a:p>
            <a:pPr>
              <a:buFont typeface="Arial" panose="020B0604020202020204" pitchFamily="34" charset="0"/>
              <a:buChar char="•"/>
            </a:pPr>
            <a:r>
              <a:rPr lang="en-US" sz="1400" dirty="0">
                <a:solidFill>
                  <a:srgbClr val="000000"/>
                </a:solidFill>
                <a:latin typeface="Verdana" panose="020B0604030504040204" pitchFamily="34" charset="0"/>
              </a:rPr>
              <a:t>Air-cooled condenser</a:t>
            </a:r>
          </a:p>
          <a:p>
            <a:pPr>
              <a:buFont typeface="Arial" panose="020B0604020202020204" pitchFamily="34" charset="0"/>
              <a:buChar char="•"/>
            </a:pPr>
            <a:r>
              <a:rPr lang="en-US" sz="1400" dirty="0">
                <a:solidFill>
                  <a:srgbClr val="000000"/>
                </a:solidFill>
                <a:latin typeface="Verdana" panose="020B0604030504040204" pitchFamily="34" charset="0"/>
              </a:rPr>
              <a:t>Water-cooled condenser</a:t>
            </a:r>
          </a:p>
          <a:p>
            <a:pPr>
              <a:buFont typeface="Arial" panose="020B0604020202020204" pitchFamily="34" charset="0"/>
              <a:buChar char="•"/>
            </a:pPr>
            <a:r>
              <a:rPr lang="en-US" sz="1400" dirty="0">
                <a:solidFill>
                  <a:srgbClr val="000000"/>
                </a:solidFill>
                <a:latin typeface="Verdana" panose="020B0604030504040204" pitchFamily="34" charset="0"/>
              </a:rPr>
              <a:t>Evaporative Condenser</a:t>
            </a:r>
          </a:p>
          <a:p>
            <a:r>
              <a:rPr lang="en-US" sz="1400" b="1" dirty="0">
                <a:solidFill>
                  <a:srgbClr val="000000"/>
                </a:solidFill>
                <a:latin typeface="Verdana" panose="020B0604030504040204" pitchFamily="34" charset="0"/>
              </a:rPr>
              <a:t>By Function Outlook (Sales, USD Million, 2017-2030)</a:t>
            </a:r>
          </a:p>
          <a:p>
            <a:pPr>
              <a:buFont typeface="Arial" panose="020B0604020202020204" pitchFamily="34" charset="0"/>
              <a:buChar char="•"/>
            </a:pPr>
            <a:r>
              <a:rPr lang="en-US" sz="1400" dirty="0">
                <a:solidFill>
                  <a:srgbClr val="000000"/>
                </a:solidFill>
                <a:latin typeface="Verdana" panose="020B0604030504040204" pitchFamily="34" charset="0"/>
              </a:rPr>
              <a:t>Air Conditioning</a:t>
            </a:r>
          </a:p>
          <a:p>
            <a:pPr>
              <a:buFont typeface="Arial" panose="020B0604020202020204" pitchFamily="34" charset="0"/>
              <a:buChar char="•"/>
            </a:pPr>
            <a:r>
              <a:rPr lang="en-US" sz="1400" dirty="0">
                <a:solidFill>
                  <a:srgbClr val="000000"/>
                </a:solidFill>
                <a:latin typeface="Verdana" panose="020B0604030504040204" pitchFamily="34" charset="0"/>
              </a:rPr>
              <a:t>Refrigeration</a:t>
            </a:r>
          </a:p>
          <a:p>
            <a:pPr>
              <a:buFont typeface="Arial" panose="020B0604020202020204" pitchFamily="34" charset="0"/>
              <a:buChar char="•"/>
            </a:pPr>
            <a:r>
              <a:rPr lang="en-US" sz="1400" dirty="0">
                <a:solidFill>
                  <a:srgbClr val="000000"/>
                </a:solidFill>
                <a:latin typeface="Verdana" panose="020B0604030504040204" pitchFamily="34" charset="0"/>
              </a:rPr>
              <a:t>Heat Pumps</a:t>
            </a:r>
          </a:p>
          <a:p>
            <a:r>
              <a:rPr lang="en-US" sz="1400" b="1" dirty="0">
                <a:solidFill>
                  <a:srgbClr val="000000"/>
                </a:solidFill>
                <a:latin typeface="Verdana" panose="020B0604030504040204" pitchFamily="34" charset="0"/>
              </a:rPr>
              <a:t>By Compressor Type Outlook (Sales, USD Million, 2017-2030)</a:t>
            </a:r>
          </a:p>
          <a:p>
            <a:pPr>
              <a:buFont typeface="Arial" panose="020B0604020202020204" pitchFamily="34" charset="0"/>
              <a:buChar char="•"/>
            </a:pPr>
            <a:r>
              <a:rPr lang="en-US" sz="1400" dirty="0">
                <a:solidFill>
                  <a:srgbClr val="000000"/>
                </a:solidFill>
                <a:latin typeface="Verdana" panose="020B0604030504040204" pitchFamily="34" charset="0"/>
              </a:rPr>
              <a:t>Reciprocating Compressors</a:t>
            </a:r>
          </a:p>
          <a:p>
            <a:pPr>
              <a:buFont typeface="Arial" panose="020B0604020202020204" pitchFamily="34" charset="0"/>
              <a:buChar char="•"/>
            </a:pPr>
            <a:r>
              <a:rPr lang="en-US" sz="1400" dirty="0">
                <a:solidFill>
                  <a:srgbClr val="000000"/>
                </a:solidFill>
                <a:latin typeface="Verdana" panose="020B0604030504040204" pitchFamily="34" charset="0"/>
              </a:rPr>
              <a:t>Screw Compressors</a:t>
            </a:r>
          </a:p>
          <a:p>
            <a:pPr>
              <a:buFont typeface="Arial" panose="020B0604020202020204" pitchFamily="34" charset="0"/>
              <a:buChar char="•"/>
            </a:pPr>
            <a:r>
              <a:rPr lang="en-US" sz="1400" dirty="0">
                <a:solidFill>
                  <a:srgbClr val="000000"/>
                </a:solidFill>
                <a:latin typeface="Verdana" panose="020B0604030504040204" pitchFamily="34" charset="0"/>
              </a:rPr>
              <a:t>Rotary Compressors</a:t>
            </a:r>
          </a:p>
          <a:p>
            <a:r>
              <a:rPr lang="en-US" sz="1400" b="1" dirty="0">
                <a:solidFill>
                  <a:srgbClr val="000000"/>
                </a:solidFill>
                <a:latin typeface="Verdana" panose="020B0604030504040204" pitchFamily="34" charset="0"/>
              </a:rPr>
              <a:t>By Application Outlook (Sales, USD Million, 2017-2030)</a:t>
            </a:r>
          </a:p>
          <a:p>
            <a:pPr>
              <a:buFont typeface="Arial" panose="020B0604020202020204" pitchFamily="34" charset="0"/>
              <a:buChar char="•"/>
            </a:pPr>
            <a:r>
              <a:rPr lang="en-US" sz="1400" dirty="0">
                <a:solidFill>
                  <a:srgbClr val="000000"/>
                </a:solidFill>
                <a:latin typeface="Verdana" panose="020B0604030504040204" pitchFamily="34" charset="0"/>
              </a:rPr>
              <a:t>Industrial</a:t>
            </a:r>
          </a:p>
          <a:p>
            <a:pPr>
              <a:buFont typeface="Arial" panose="020B0604020202020204" pitchFamily="34" charset="0"/>
              <a:buChar char="•"/>
            </a:pPr>
            <a:r>
              <a:rPr lang="en-US" sz="1400" dirty="0">
                <a:solidFill>
                  <a:srgbClr val="000000"/>
                </a:solidFill>
                <a:latin typeface="Verdana" panose="020B0604030504040204" pitchFamily="34" charset="0"/>
              </a:rPr>
              <a:t>Commercial</a:t>
            </a:r>
          </a:p>
          <a:p>
            <a:pPr>
              <a:buFont typeface="Arial" panose="020B0604020202020204" pitchFamily="34" charset="0"/>
              <a:buChar char="•"/>
            </a:pPr>
            <a:r>
              <a:rPr lang="en-US" sz="1400" dirty="0">
                <a:solidFill>
                  <a:srgbClr val="000000"/>
                </a:solidFill>
                <a:latin typeface="Verdana" panose="020B0604030504040204" pitchFamily="34" charset="0"/>
              </a:rPr>
              <a:t>Transportation</a:t>
            </a:r>
          </a:p>
          <a:p>
            <a:r>
              <a:rPr lang="en-US" sz="1400" dirty="0">
                <a:solidFill>
                  <a:srgbClr val="000000"/>
                </a:solidFill>
                <a:latin typeface="Verdana" panose="020B0604030504040204" pitchFamily="34" charset="0"/>
              </a:rPr>
              <a:t> </a:t>
            </a:r>
          </a:p>
          <a:p>
            <a:r>
              <a:rPr lang="en-US" sz="1400" dirty="0">
                <a:solidFill>
                  <a:srgbClr val="000000"/>
                </a:solidFill>
                <a:latin typeface="Verdana" panose="020B0604030504040204" pitchFamily="34" charset="0"/>
              </a:rPr>
              <a:t> </a:t>
            </a:r>
          </a:p>
          <a:p>
            <a:r>
              <a:rPr lang="en-US" sz="1400" b="1" dirty="0">
                <a:solidFill>
                  <a:srgbClr val="000000"/>
                </a:solidFill>
                <a:latin typeface="Verdana" panose="020B0604030504040204" pitchFamily="34" charset="0"/>
              </a:rPr>
              <a:t>Direct Purchase Report: </a:t>
            </a:r>
            <a:r>
              <a:rPr lang="en-US" sz="1400" b="1" dirty="0">
                <a:solidFill>
                  <a:srgbClr val="000000"/>
                </a:solidFill>
                <a:latin typeface="Verdana" panose="020B0604030504040204" pitchFamily="34" charset="0"/>
                <a:hlinkClick r:id="rId2"/>
              </a:rPr>
              <a:t>https://www.marketstatsville.com/buy-now/condensing-unit-market?opt=3338&amp;utm_source=Vipin+20+December&amp;utm_medium=Free</a:t>
            </a:r>
            <a:r>
              <a:rPr lang="en-US" sz="1400" b="1" dirty="0">
                <a:solidFill>
                  <a:srgbClr val="000000"/>
                </a:solidFill>
                <a:latin typeface="Verdana" panose="020B0604030504040204" pitchFamily="34" charset="0"/>
              </a:rPr>
              <a:t> </a:t>
            </a:r>
            <a:endParaRPr lang="en-US" sz="1400" dirty="0">
              <a:solidFill>
                <a:srgbClr val="000000"/>
              </a:solidFill>
              <a:latin typeface="Verdana" panose="020B0604030504040204" pitchFamily="34" charset="0"/>
            </a:endParaRPr>
          </a:p>
          <a:p>
            <a:r>
              <a:rPr lang="en-US" sz="1400" dirty="0">
                <a:solidFill>
                  <a:srgbClr val="000000"/>
                </a:solidFill>
                <a:latin typeface="Verdana" panose="020B0604030504040204" pitchFamily="34" charset="0"/>
              </a:rPr>
              <a:t> </a:t>
            </a:r>
            <a:endParaRPr lang="en-US" sz="1400"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456580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Slide Number Placeholder 2"/>
          <p:cNvSpPr>
            <a:spLocks noGrp="1"/>
          </p:cNvSpPr>
          <p:nvPr>
            <p:ph type="sldNum" sz="quarter" idx="12"/>
          </p:nvPr>
        </p:nvSpPr>
        <p:spPr/>
        <p:txBody>
          <a:bodyPr/>
          <a:lstStyle/>
          <a:p>
            <a:fld id="{03206E70-9524-410D-AE9B-78D656EAA14D}" type="slidenum">
              <a:rPr lang="en-US" smtClean="0"/>
              <a:pPr/>
              <a:t>7</a:t>
            </a:fld>
            <a:endParaRPr lang="en-US" dirty="0"/>
          </a:p>
        </p:txBody>
      </p:sp>
      <p:sp>
        <p:nvSpPr>
          <p:cNvPr id="4" name="Rectangle 3"/>
          <p:cNvSpPr/>
          <p:nvPr/>
        </p:nvSpPr>
        <p:spPr>
          <a:xfrm>
            <a:off x="192906" y="1029263"/>
            <a:ext cx="11499273" cy="4832092"/>
          </a:xfrm>
          <a:prstGeom prst="rect">
            <a:avLst/>
          </a:prstGeom>
        </p:spPr>
        <p:txBody>
          <a:bodyPr wrap="square">
            <a:spAutoFit/>
          </a:bodyPr>
          <a:lstStyle/>
          <a:p>
            <a:r>
              <a:rPr lang="en-US" sz="1400" b="1" dirty="0">
                <a:solidFill>
                  <a:srgbClr val="000000"/>
                </a:solidFill>
                <a:latin typeface="Verdana" panose="020B0604030504040204" pitchFamily="34" charset="0"/>
              </a:rPr>
              <a:t>Access full Report Description, TOC, Table of Figure, Chart, </a:t>
            </a:r>
            <a:r>
              <a:rPr lang="en-US" sz="1400" b="1" dirty="0" err="1">
                <a:solidFill>
                  <a:srgbClr val="000000"/>
                </a:solidFill>
                <a:latin typeface="Verdana" panose="020B0604030504040204" pitchFamily="34" charset="0"/>
              </a:rPr>
              <a:t>etc</a:t>
            </a:r>
            <a:r>
              <a:rPr lang="en-US" sz="1400" b="1" dirty="0">
                <a:solidFill>
                  <a:srgbClr val="000000"/>
                </a:solidFill>
                <a:latin typeface="Verdana" panose="020B0604030504040204" pitchFamily="34" charset="0"/>
              </a:rPr>
              <a:t>: </a:t>
            </a:r>
            <a:r>
              <a:rPr lang="en-US" sz="1400" b="1" dirty="0">
                <a:solidFill>
                  <a:srgbClr val="000000"/>
                </a:solidFill>
                <a:latin typeface="Verdana" panose="020B0604030504040204" pitchFamily="34" charset="0"/>
                <a:hlinkClick r:id="rId2"/>
              </a:rPr>
              <a:t>https://www.marketstatsville.com/table-of-content/condensing-unit-market?utm_source=Vipin+20+December&amp;utm_medium=Free</a:t>
            </a:r>
            <a:r>
              <a:rPr lang="en-US" sz="1400" b="1" dirty="0">
                <a:solidFill>
                  <a:srgbClr val="000000"/>
                </a:solidFill>
                <a:latin typeface="Verdana" panose="020B0604030504040204" pitchFamily="34" charset="0"/>
              </a:rPr>
              <a:t> </a:t>
            </a:r>
            <a:endParaRPr lang="en-US" sz="1400" dirty="0">
              <a:solidFill>
                <a:srgbClr val="000000"/>
              </a:solidFill>
              <a:latin typeface="Verdana" panose="020B0604030504040204" pitchFamily="34" charset="0"/>
            </a:endParaRPr>
          </a:p>
          <a:p>
            <a:r>
              <a:rPr lang="en-US" sz="1400" dirty="0">
                <a:solidFill>
                  <a:srgbClr val="000000"/>
                </a:solidFill>
                <a:latin typeface="Verdana" panose="020B0604030504040204" pitchFamily="34" charset="0"/>
              </a:rPr>
              <a:t> </a:t>
            </a:r>
          </a:p>
          <a:p>
            <a:r>
              <a:rPr lang="en-US" sz="1400" dirty="0">
                <a:solidFill>
                  <a:srgbClr val="000000"/>
                </a:solidFill>
                <a:latin typeface="Verdana" panose="020B0604030504040204" pitchFamily="34" charset="0"/>
              </a:rPr>
              <a:t>Competitive Landscape of the Global Condensing Unit Market</a:t>
            </a:r>
          </a:p>
          <a:p>
            <a:r>
              <a:rPr lang="en-US" sz="1400" dirty="0">
                <a:solidFill>
                  <a:srgbClr val="000000"/>
                </a:solidFill>
                <a:latin typeface="Verdana" panose="020B0604030504040204" pitchFamily="34" charset="0"/>
              </a:rPr>
              <a:t>This section presents comprehensive information regarding various key players in the Condensing Unit market. Additionally, it offers valuable insights pertaining to recent developments, contributions to the market, and effective marketing tactics. The study also encompasses a dashboard presentation that outlines the recent and current performance of the prominent corporations. The competitive analysis section of the research also encompasses an examination of both domestic and foreign sales, along with a comprehensive mapping of market players based on their respective products. Additionally, a thorough analysis of market share is conducted, focusing on significant firms, brands, producers, and suppliers.</a:t>
            </a:r>
          </a:p>
          <a:p>
            <a:r>
              <a:rPr lang="en-US" sz="1400" dirty="0">
                <a:solidFill>
                  <a:srgbClr val="000000"/>
                </a:solidFill>
                <a:latin typeface="Verdana" panose="020B0604030504040204" pitchFamily="34" charset="0"/>
              </a:rPr>
              <a:t> </a:t>
            </a:r>
          </a:p>
          <a:p>
            <a:r>
              <a:rPr lang="en-US" sz="1400" b="1" dirty="0">
                <a:solidFill>
                  <a:srgbClr val="000000"/>
                </a:solidFill>
                <a:latin typeface="Verdana" panose="020B0604030504040204" pitchFamily="34" charset="0"/>
              </a:rPr>
              <a:t>The key companies covered in the market report are:</a:t>
            </a:r>
            <a:endParaRPr lang="en-US" sz="1400" dirty="0">
              <a:solidFill>
                <a:srgbClr val="000000"/>
              </a:solidFill>
              <a:latin typeface="Verdana" panose="020B0604030504040204" pitchFamily="34" charset="0"/>
            </a:endParaRPr>
          </a:p>
          <a:p>
            <a:pPr>
              <a:buFont typeface="Arial" panose="020B0604020202020204" pitchFamily="34" charset="0"/>
              <a:buChar char="•"/>
            </a:pPr>
            <a:r>
              <a:rPr lang="en-US" sz="1400" dirty="0">
                <a:solidFill>
                  <a:srgbClr val="000000"/>
                </a:solidFill>
                <a:latin typeface="Verdana" panose="020B0604030504040204" pitchFamily="34" charset="0"/>
              </a:rPr>
              <a:t>Emerson Electric Co.</a:t>
            </a:r>
          </a:p>
          <a:p>
            <a:pPr>
              <a:buFont typeface="Arial" panose="020B0604020202020204" pitchFamily="34" charset="0"/>
              <a:buChar char="•"/>
            </a:pPr>
            <a:r>
              <a:rPr lang="en-US" sz="1400" dirty="0">
                <a:solidFill>
                  <a:srgbClr val="000000"/>
                </a:solidFill>
                <a:latin typeface="Verdana" panose="020B0604030504040204" pitchFamily="34" charset="0"/>
              </a:rPr>
              <a:t>Carrier Global Corporation</a:t>
            </a:r>
          </a:p>
          <a:p>
            <a:pPr>
              <a:buFont typeface="Arial" panose="020B0604020202020204" pitchFamily="34" charset="0"/>
              <a:buChar char="•"/>
            </a:pPr>
            <a:r>
              <a:rPr lang="en-US" sz="1400" dirty="0" err="1">
                <a:solidFill>
                  <a:srgbClr val="000000"/>
                </a:solidFill>
                <a:latin typeface="Verdana" panose="020B0604030504040204" pitchFamily="34" charset="0"/>
              </a:rPr>
              <a:t>Danfoss</a:t>
            </a:r>
            <a:endParaRPr lang="en-US" sz="1400" dirty="0">
              <a:solidFill>
                <a:srgbClr val="000000"/>
              </a:solidFill>
              <a:latin typeface="Verdana" panose="020B0604030504040204" pitchFamily="34" charset="0"/>
            </a:endParaRPr>
          </a:p>
          <a:p>
            <a:pPr>
              <a:buFont typeface="Arial" panose="020B0604020202020204" pitchFamily="34" charset="0"/>
              <a:buChar char="•"/>
            </a:pPr>
            <a:r>
              <a:rPr lang="en-US" sz="1400" dirty="0">
                <a:solidFill>
                  <a:srgbClr val="000000"/>
                </a:solidFill>
                <a:latin typeface="Verdana" panose="020B0604030504040204" pitchFamily="34" charset="0"/>
              </a:rPr>
              <a:t>GEA Group </a:t>
            </a:r>
            <a:r>
              <a:rPr lang="en-US" sz="1400" dirty="0" err="1">
                <a:solidFill>
                  <a:srgbClr val="000000"/>
                </a:solidFill>
                <a:latin typeface="Verdana" panose="020B0604030504040204" pitchFamily="34" charset="0"/>
              </a:rPr>
              <a:t>Aktiengesellschaft</a:t>
            </a:r>
            <a:endParaRPr lang="en-US" sz="1400" dirty="0">
              <a:solidFill>
                <a:srgbClr val="000000"/>
              </a:solidFill>
              <a:latin typeface="Verdana" panose="020B0604030504040204" pitchFamily="34" charset="0"/>
            </a:endParaRPr>
          </a:p>
          <a:p>
            <a:pPr>
              <a:buFont typeface="Arial" panose="020B0604020202020204" pitchFamily="34" charset="0"/>
              <a:buChar char="•"/>
            </a:pPr>
            <a:r>
              <a:rPr lang="en-US" sz="1400" dirty="0" err="1">
                <a:solidFill>
                  <a:srgbClr val="000000"/>
                </a:solidFill>
                <a:latin typeface="Verdana" panose="020B0604030504040204" pitchFamily="34" charset="0"/>
              </a:rPr>
              <a:t>Heatcraft</a:t>
            </a:r>
            <a:r>
              <a:rPr lang="en-US" sz="1400" dirty="0">
                <a:solidFill>
                  <a:srgbClr val="000000"/>
                </a:solidFill>
                <a:latin typeface="Verdana" panose="020B0604030504040204" pitchFamily="34" charset="0"/>
              </a:rPr>
              <a:t> Refrigeration Products LLC</a:t>
            </a:r>
          </a:p>
          <a:p>
            <a:pPr>
              <a:buFont typeface="Arial" panose="020B0604020202020204" pitchFamily="34" charset="0"/>
              <a:buChar char="•"/>
            </a:pPr>
            <a:r>
              <a:rPr lang="en-US" sz="1400" dirty="0">
                <a:solidFill>
                  <a:srgbClr val="000000"/>
                </a:solidFill>
                <a:latin typeface="Verdana" panose="020B0604030504040204" pitchFamily="34" charset="0"/>
              </a:rPr>
              <a:t>Voltas Limited</a:t>
            </a:r>
          </a:p>
          <a:p>
            <a:pPr>
              <a:buFont typeface="Arial" panose="020B0604020202020204" pitchFamily="34" charset="0"/>
              <a:buChar char="•"/>
            </a:pPr>
            <a:r>
              <a:rPr lang="en-US" sz="1400" dirty="0" err="1">
                <a:solidFill>
                  <a:srgbClr val="000000"/>
                </a:solidFill>
                <a:latin typeface="Verdana" panose="020B0604030504040204" pitchFamily="34" charset="0"/>
              </a:rPr>
              <a:t>Bitzer</a:t>
            </a:r>
            <a:r>
              <a:rPr lang="en-US" sz="1400" dirty="0">
                <a:solidFill>
                  <a:srgbClr val="000000"/>
                </a:solidFill>
                <a:latin typeface="Verdana" panose="020B0604030504040204" pitchFamily="34" charset="0"/>
              </a:rPr>
              <a:t> SE</a:t>
            </a:r>
          </a:p>
          <a:p>
            <a:pPr>
              <a:buFont typeface="Arial" panose="020B0604020202020204" pitchFamily="34" charset="0"/>
              <a:buChar char="•"/>
            </a:pPr>
            <a:r>
              <a:rPr lang="en-US" sz="1400" dirty="0" err="1">
                <a:solidFill>
                  <a:srgbClr val="000000"/>
                </a:solidFill>
                <a:latin typeface="Verdana" panose="020B0604030504040204" pitchFamily="34" charset="0"/>
              </a:rPr>
              <a:t>Advansor</a:t>
            </a:r>
            <a:r>
              <a:rPr lang="en-US" sz="1400" dirty="0">
                <a:solidFill>
                  <a:srgbClr val="000000"/>
                </a:solidFill>
                <a:latin typeface="Verdana" panose="020B0604030504040204" pitchFamily="34" charset="0"/>
              </a:rPr>
              <a:t> A/S</a:t>
            </a:r>
          </a:p>
          <a:p>
            <a:pPr>
              <a:buFont typeface="Arial" panose="020B0604020202020204" pitchFamily="34" charset="0"/>
              <a:buChar char="•"/>
            </a:pPr>
            <a:r>
              <a:rPr lang="en-US" sz="1400" dirty="0">
                <a:solidFill>
                  <a:srgbClr val="000000"/>
                </a:solidFill>
                <a:latin typeface="Verdana" panose="020B0604030504040204" pitchFamily="34" charset="0"/>
              </a:rPr>
              <a:t>Blue Star</a:t>
            </a:r>
          </a:p>
          <a:p>
            <a:pPr>
              <a:buFont typeface="Arial" panose="020B0604020202020204" pitchFamily="34" charset="0"/>
              <a:buChar char="•"/>
            </a:pPr>
            <a:r>
              <a:rPr lang="en-US" sz="1400" dirty="0">
                <a:solidFill>
                  <a:srgbClr val="000000"/>
                </a:solidFill>
                <a:latin typeface="Verdana" panose="020B0604030504040204" pitchFamily="34" charset="0"/>
              </a:rPr>
              <a:t>Samsung</a:t>
            </a:r>
            <a:endParaRPr lang="en-US" sz="1400"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2002266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a:t>
            </a:r>
            <a:r>
              <a:rPr kumimoji="0" lang="en-US" sz="3174" b="1" i="0" u="none" strike="noStrike" kern="0" cap="none" spc="-9" normalizeH="0" baseline="0" noProof="0" dirty="0" err="1">
                <a:ln>
                  <a:noFill/>
                </a:ln>
                <a:solidFill>
                  <a:srgbClr val="000000"/>
                </a:solidFill>
                <a:effectLst/>
                <a:uLnTx/>
                <a:uFillTx/>
                <a:latin typeface="Roboto Condensed Light" panose="020B0604020202020204" charset="0"/>
                <a:ea typeface="Roboto Condensed Light" panose="020B0604020202020204" charset="0"/>
                <a:cs typeface="Arial"/>
                <a:sym typeface="Arial"/>
              </a:rPr>
              <a:t>Statsville</a:t>
            </a: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2903</TotalTime>
  <Words>952</Words>
  <Application>Microsoft Office PowerPoint</Application>
  <PresentationFormat>Widescreen</PresentationFormat>
  <Paragraphs>86</Paragraphs>
  <Slides>8</Slides>
  <Notes>2</Notes>
  <HiddenSlides>0</HiddenSlides>
  <MMClips>0</MMClips>
  <ScaleCrop>false</ScaleCrop>
  <HeadingPairs>
    <vt:vector size="6" baseType="variant">
      <vt:variant>
        <vt:lpstr>Fonts Used</vt:lpstr>
      </vt:variant>
      <vt:variant>
        <vt:i4>15</vt:i4>
      </vt:variant>
      <vt:variant>
        <vt:lpstr>Theme</vt:lpstr>
      </vt:variant>
      <vt:variant>
        <vt:i4>2</vt:i4>
      </vt:variant>
      <vt:variant>
        <vt:lpstr>Slide Titles</vt:lpstr>
      </vt:variant>
      <vt:variant>
        <vt:i4>8</vt:i4>
      </vt:variant>
    </vt:vector>
  </HeadingPairs>
  <TitlesOfParts>
    <vt:vector size="25" baseType="lpstr">
      <vt:lpstr>Arial</vt:lpstr>
      <vt:lpstr>Calibri</vt:lpstr>
      <vt:lpstr>Calibri (Body)</vt:lpstr>
      <vt:lpstr>Calibri Light</vt:lpstr>
      <vt:lpstr>Hind</vt:lpstr>
      <vt:lpstr>IBMPlexSans</vt:lpstr>
      <vt:lpstr>Poppins</vt:lpstr>
      <vt:lpstr>Proxima Nova</vt:lpstr>
      <vt:lpstr>Proxima Nova Semibold</vt:lpstr>
      <vt:lpstr>Roboto Condensed</vt:lpstr>
      <vt:lpstr>Roboto Condensed Light</vt:lpstr>
      <vt:lpstr>Segoe UI</vt:lpstr>
      <vt:lpstr>Times New Roman</vt:lpstr>
      <vt:lpstr>Trebuchet MS</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Dell</cp:lastModifiedBy>
  <cp:revision>213</cp:revision>
  <dcterms:created xsi:type="dcterms:W3CDTF">2017-04-19T06:29:38Z</dcterms:created>
  <dcterms:modified xsi:type="dcterms:W3CDTF">2023-12-20T11:24:34Z</dcterms:modified>
</cp:coreProperties>
</file>