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fb863cc05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fb863cc05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fb863cc054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fb863cc054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fb863cc054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fb863cc054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fb863cc054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fb863cc054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fb863cc054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fb863cc054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fb863cc054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fb863cc054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fb863cc054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fb863cc054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08194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6DB"/>
            </a:gs>
            <a:gs pos="100000">
              <a:srgbClr val="FAD15C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105950" y="209900"/>
            <a:ext cx="8520600" cy="81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000">
                <a:solidFill>
                  <a:srgbClr val="0E10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Level up your marketing approach with 410,897+ contact details of key decision-makers in the Restaurant Industry!</a:t>
            </a:r>
            <a:endParaRPr sz="3500"/>
          </a:p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179425" y="1328825"/>
            <a:ext cx="4934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500">
                <a:solidFill>
                  <a:srgbClr val="0E10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TargetNXT’s </a:t>
            </a:r>
            <a:r>
              <a:rPr b="1" lang="en-GB" sz="2500">
                <a:solidFill>
                  <a:srgbClr val="0E10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Restaurant Email List</a:t>
            </a:r>
            <a:r>
              <a:rPr lang="en-GB" sz="2500">
                <a:solidFill>
                  <a:srgbClr val="0E10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win customers like never before. We offer high-quality data that enables you to connect with executive professionals who has the authority to make purchasing decisions in the Restaurant Industry.</a:t>
            </a:r>
            <a:endParaRPr sz="3100"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4125" y="1460225"/>
            <a:ext cx="3894349" cy="2669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6DB"/>
            </a:gs>
            <a:gs pos="100000">
              <a:srgbClr val="FAD15C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2246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rgbClr val="0E10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Introduction:</a:t>
            </a:r>
            <a:endParaRPr sz="4300"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18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you are a business or professional looking for a reliable database to make a breakthrough in the competitive Restaurant sector, you are at the right place. </a:t>
            </a:r>
            <a:r>
              <a:rPr b="1" lang="en-GB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TargetNXT</a:t>
            </a:r>
            <a:r>
              <a:rPr lang="en-GB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offers 100% opt-in data that can be tailored to resonate with your marketing goals.</a:t>
            </a:r>
            <a:endParaRPr sz="3000">
              <a:solidFill>
                <a:schemeClr val="dk1"/>
              </a:solidFill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1350" y="2983375"/>
            <a:ext cx="5300930" cy="1855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6DB"/>
            </a:gs>
            <a:gs pos="100000">
              <a:srgbClr val="FAD15C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2539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b="1" lang="en-GB" sz="2400">
                <a:solidFill>
                  <a:srgbClr val="0E10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Understanding </a:t>
            </a:r>
            <a:r>
              <a:rPr b="1" lang="en-GB" sz="2822">
                <a:solidFill>
                  <a:srgbClr val="0E10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Restaurant Email List</a:t>
            </a:r>
            <a:r>
              <a:rPr b="1" lang="en-GB" sz="2400">
                <a:solidFill>
                  <a:srgbClr val="0E10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3900"/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 New Roman"/>
              <a:buChar char="●"/>
            </a:pPr>
            <a:r>
              <a:rPr lang="en-GB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is customizable data that enables you to forge business connections with high-ranking professionals in the Restaurant businesses. </a:t>
            </a: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 New Roman"/>
              <a:buChar char="●"/>
            </a:pPr>
            <a:r>
              <a:rPr lang="en-GB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Restaurant Email List enables you to shorten the sales cycle by facilitating targeted marketing to businesses that grows your sales pipelines. </a:t>
            </a: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imes New Roman"/>
              <a:buChar char="●"/>
            </a:pPr>
            <a:r>
              <a:rPr lang="en-GB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Using Restaurant Mailing List for marketing is a tried and tested method that helps businesses grow their business outreach, increase revenue, and build ROI.</a:t>
            </a:r>
            <a:endParaRPr sz="2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6DB"/>
            </a:gs>
            <a:gs pos="100000">
              <a:srgbClr val="FAD15C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239300"/>
            <a:ext cx="8520600" cy="83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200">
                <a:solidFill>
                  <a:srgbClr val="0E10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Multiply the sales capacity of your business up to 5X with our restaurant email address lists.</a:t>
            </a:r>
            <a:endParaRPr sz="3700"/>
          </a:p>
        </p:txBody>
      </p:sp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311700" y="1152475"/>
            <a:ext cx="516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300">
                <a:solidFill>
                  <a:srgbClr val="0E10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Listing out some of the use cases of our error-free email list: </a:t>
            </a:r>
            <a:endParaRPr sz="2300">
              <a:solidFill>
                <a:srgbClr val="0E101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0E101A"/>
              </a:buClr>
              <a:buSzPts val="2300"/>
              <a:buFont typeface="Times New Roman"/>
              <a:buChar char="●"/>
            </a:pPr>
            <a:r>
              <a:rPr lang="en-GB" sz="2300">
                <a:solidFill>
                  <a:srgbClr val="0E10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Talent Acquisition</a:t>
            </a:r>
            <a:endParaRPr sz="2300">
              <a:solidFill>
                <a:srgbClr val="0E101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0E101A"/>
              </a:buClr>
              <a:buSzPts val="2300"/>
              <a:buFont typeface="Times New Roman"/>
              <a:buChar char="●"/>
            </a:pPr>
            <a:r>
              <a:rPr lang="en-GB" sz="2300">
                <a:solidFill>
                  <a:srgbClr val="0E10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Lead Generation</a:t>
            </a:r>
            <a:endParaRPr sz="2300">
              <a:solidFill>
                <a:srgbClr val="0E101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0E101A"/>
              </a:buClr>
              <a:buSzPts val="2300"/>
              <a:buFont typeface="Times New Roman"/>
              <a:buChar char="●"/>
            </a:pPr>
            <a:r>
              <a:rPr lang="en-GB" sz="2300">
                <a:solidFill>
                  <a:srgbClr val="0E10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Multi- Channel Marketing</a:t>
            </a:r>
            <a:endParaRPr sz="2300">
              <a:solidFill>
                <a:srgbClr val="0E101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0E101A"/>
              </a:buClr>
              <a:buSzPts val="2300"/>
              <a:buFont typeface="Times New Roman"/>
              <a:buChar char="●"/>
            </a:pPr>
            <a:r>
              <a:rPr lang="en-GB" sz="2300">
                <a:solidFill>
                  <a:srgbClr val="0E10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Sales Development</a:t>
            </a:r>
            <a:endParaRPr sz="2300">
              <a:solidFill>
                <a:srgbClr val="0E101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0E101A"/>
              </a:buClr>
              <a:buSzPts val="2300"/>
              <a:buFont typeface="Times New Roman"/>
              <a:buChar char="●"/>
            </a:pPr>
            <a:r>
              <a:rPr lang="en-GB" sz="2300">
                <a:solidFill>
                  <a:srgbClr val="0E10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Brand Promotion </a:t>
            </a:r>
            <a:endParaRPr sz="2300">
              <a:solidFill>
                <a:srgbClr val="0E101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3125" y="1181875"/>
            <a:ext cx="3357600" cy="33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6DB"/>
            </a:gs>
            <a:gs pos="100000">
              <a:srgbClr val="FAD15C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100">
                <a:solidFill>
                  <a:srgbClr val="0E10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are the exclusive perks of choosing TargetNXT’s </a:t>
            </a:r>
            <a:r>
              <a:rPr b="1" lang="en-GB" sz="2300">
                <a:solidFill>
                  <a:srgbClr val="0E10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Restaurant Email List</a:t>
            </a:r>
            <a:r>
              <a:rPr b="1" lang="en-GB" sz="2200">
                <a:solidFill>
                  <a:srgbClr val="0E10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b="1" sz="3800"/>
          </a:p>
        </p:txBody>
      </p:sp>
      <p:sp>
        <p:nvSpPr>
          <p:cNvPr id="87" name="Google Shape;87;p18"/>
          <p:cNvSpPr txBox="1"/>
          <p:nvPr>
            <p:ph idx="1" type="body"/>
          </p:nvPr>
        </p:nvSpPr>
        <p:spPr>
          <a:xfrm>
            <a:off x="311700" y="1314125"/>
            <a:ext cx="4464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rgbClr val="0E101A"/>
              </a:buClr>
              <a:buSzPts val="2700"/>
              <a:buFont typeface="Times New Roman"/>
              <a:buChar char="●"/>
            </a:pPr>
            <a:r>
              <a:rPr lang="en-GB" sz="2700">
                <a:solidFill>
                  <a:srgbClr val="0E10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creases Brand Visibility</a:t>
            </a:r>
            <a:endParaRPr sz="2700">
              <a:solidFill>
                <a:srgbClr val="0E101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rgbClr val="0E101A"/>
              </a:buClr>
              <a:buSzPts val="2700"/>
              <a:buFont typeface="Times New Roman"/>
              <a:buChar char="●"/>
            </a:pPr>
            <a:r>
              <a:rPr lang="en-GB" sz="2700">
                <a:solidFill>
                  <a:srgbClr val="0E10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Boosts Profit </a:t>
            </a:r>
            <a:endParaRPr sz="2700">
              <a:solidFill>
                <a:srgbClr val="0E101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rgbClr val="0E101A"/>
              </a:buClr>
              <a:buSzPts val="2700"/>
              <a:buFont typeface="Times New Roman"/>
              <a:buChar char="●"/>
            </a:pPr>
            <a:r>
              <a:rPr lang="en-GB" sz="2700">
                <a:solidFill>
                  <a:srgbClr val="0E10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Elevates ROI</a:t>
            </a:r>
            <a:endParaRPr sz="2700">
              <a:solidFill>
                <a:srgbClr val="0E101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rgbClr val="0E101A"/>
              </a:buClr>
              <a:buSzPts val="2700"/>
              <a:buFont typeface="Times New Roman"/>
              <a:buChar char="●"/>
            </a:pPr>
            <a:r>
              <a:rPr lang="en-GB" sz="2700">
                <a:solidFill>
                  <a:srgbClr val="0E10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Heightens Conversion Rates</a:t>
            </a:r>
            <a:endParaRPr sz="2700">
              <a:solidFill>
                <a:srgbClr val="0E101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rgbClr val="0E101A"/>
              </a:buClr>
              <a:buSzPts val="2700"/>
              <a:buFont typeface="Times New Roman"/>
              <a:buChar char="●"/>
            </a:pPr>
            <a:r>
              <a:rPr lang="en-GB" sz="2700">
                <a:solidFill>
                  <a:srgbClr val="0E10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Flourishes Sales Funnel</a:t>
            </a:r>
            <a:endParaRPr sz="2700">
              <a:solidFill>
                <a:srgbClr val="0E101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0E101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8" name="Google Shape;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6000" y="1170125"/>
            <a:ext cx="4368000" cy="295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6DB"/>
            </a:gs>
            <a:gs pos="100000">
              <a:srgbClr val="FAD15C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title"/>
          </p:nvPr>
        </p:nvSpPr>
        <p:spPr>
          <a:xfrm>
            <a:off x="311700" y="209875"/>
            <a:ext cx="8520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3805"/>
              <a:buFont typeface="Arial"/>
              <a:buNone/>
            </a:pPr>
            <a:r>
              <a:rPr b="1" lang="en-GB" sz="2511">
                <a:solidFill>
                  <a:srgbClr val="0E10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Optimize your marketing ventures with our trustworthy and reliable Restaurant owner database.</a:t>
            </a:r>
            <a:endParaRPr b="1" sz="2511">
              <a:solidFill>
                <a:srgbClr val="0E101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9"/>
          <p:cNvSpPr txBox="1"/>
          <p:nvPr>
            <p:ph idx="1" type="body"/>
          </p:nvPr>
        </p:nvSpPr>
        <p:spPr>
          <a:xfrm>
            <a:off x="311700" y="1152475"/>
            <a:ext cx="8520600" cy="14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By choosing our prospects list, you get complete reign over the data-building process. You can add or remove data fields according to your marketing needs. Take a look at our extensive data fields which is inclusive of:</a:t>
            </a:r>
            <a:r>
              <a:rPr lang="en-GB" sz="1200">
                <a:solidFill>
                  <a:srgbClr val="0E10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95" name="Google Shape;95;p19"/>
          <p:cNvSpPr txBox="1"/>
          <p:nvPr/>
        </p:nvSpPr>
        <p:spPr>
          <a:xfrm>
            <a:off x="470275" y="2689325"/>
            <a:ext cx="4011900" cy="20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101A"/>
              </a:buClr>
              <a:buSzPts val="2200"/>
              <a:buFont typeface="Times New Roman"/>
              <a:buChar char="●"/>
            </a:pPr>
            <a:r>
              <a:rPr lang="en-GB" sz="2200">
                <a:solidFill>
                  <a:srgbClr val="0E10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Company Name</a:t>
            </a:r>
            <a:endParaRPr sz="2200">
              <a:solidFill>
                <a:srgbClr val="0E101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101A"/>
              </a:buClr>
              <a:buSzPts val="2200"/>
              <a:buFont typeface="Times New Roman"/>
              <a:buChar char="●"/>
            </a:pPr>
            <a:r>
              <a:rPr lang="en-GB" sz="2200">
                <a:solidFill>
                  <a:srgbClr val="0E10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Phone Number</a:t>
            </a:r>
            <a:endParaRPr sz="2200">
              <a:solidFill>
                <a:srgbClr val="0E101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101A"/>
              </a:buClr>
              <a:buSzPts val="2200"/>
              <a:buFont typeface="Times New Roman"/>
              <a:buChar char="●"/>
            </a:pPr>
            <a:r>
              <a:rPr lang="en-GB" sz="2200">
                <a:solidFill>
                  <a:srgbClr val="0E10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Email Address</a:t>
            </a:r>
            <a:endParaRPr sz="2200">
              <a:solidFill>
                <a:srgbClr val="0E101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101A"/>
              </a:buClr>
              <a:buSzPts val="2200"/>
              <a:buFont typeface="Times New Roman"/>
              <a:buChar char="●"/>
            </a:pPr>
            <a:r>
              <a:rPr lang="en-GB" sz="2200">
                <a:solidFill>
                  <a:srgbClr val="0E10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Location</a:t>
            </a:r>
            <a:endParaRPr sz="2200">
              <a:solidFill>
                <a:srgbClr val="0E101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101A"/>
              </a:buClr>
              <a:buSzPts val="2200"/>
              <a:buFont typeface="Times New Roman"/>
              <a:buChar char="●"/>
            </a:pPr>
            <a:r>
              <a:rPr lang="en-GB" sz="2200">
                <a:solidFill>
                  <a:srgbClr val="0E10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Industry Type</a:t>
            </a:r>
            <a:endParaRPr sz="2200">
              <a:solidFill>
                <a:srgbClr val="0E101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96" name="Google Shape;96;p19"/>
          <p:cNvSpPr txBox="1"/>
          <p:nvPr/>
        </p:nvSpPr>
        <p:spPr>
          <a:xfrm>
            <a:off x="4364625" y="2751125"/>
            <a:ext cx="4011900" cy="19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101A"/>
              </a:buClr>
              <a:buSzPts val="2200"/>
              <a:buFont typeface="Times New Roman"/>
              <a:buChar char="●"/>
            </a:pPr>
            <a:r>
              <a:rPr lang="en-GB" sz="2200">
                <a:solidFill>
                  <a:srgbClr val="0E10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Fax number</a:t>
            </a:r>
            <a:endParaRPr sz="2200">
              <a:solidFill>
                <a:srgbClr val="0E101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101A"/>
              </a:buClr>
              <a:buSzPts val="2200"/>
              <a:buFont typeface="Times New Roman"/>
              <a:buChar char="●"/>
            </a:pPr>
            <a:r>
              <a:rPr lang="en-GB" sz="2200">
                <a:solidFill>
                  <a:srgbClr val="0E10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Years of Experience </a:t>
            </a:r>
            <a:endParaRPr sz="2200">
              <a:solidFill>
                <a:srgbClr val="0E101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101A"/>
              </a:buClr>
              <a:buSzPts val="2200"/>
              <a:buFont typeface="Times New Roman"/>
              <a:buChar char="●"/>
            </a:pPr>
            <a:r>
              <a:rPr lang="en-GB" sz="2200">
                <a:solidFill>
                  <a:srgbClr val="0E10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Website URL</a:t>
            </a:r>
            <a:endParaRPr sz="2200">
              <a:solidFill>
                <a:srgbClr val="0E101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101A"/>
              </a:buClr>
              <a:buSzPts val="2200"/>
              <a:buFont typeface="Times New Roman"/>
              <a:buChar char="●"/>
            </a:pPr>
            <a:r>
              <a:rPr lang="en-GB" sz="2200">
                <a:solidFill>
                  <a:srgbClr val="0E10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Social Media Handles</a:t>
            </a:r>
            <a:endParaRPr sz="2200">
              <a:solidFill>
                <a:srgbClr val="0E101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E101A"/>
              </a:buClr>
              <a:buSzPts val="2200"/>
              <a:buFont typeface="Times New Roman"/>
              <a:buChar char="●"/>
            </a:pPr>
            <a:r>
              <a:rPr lang="en-GB" sz="2200">
                <a:solidFill>
                  <a:srgbClr val="0E10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Revenue and many more!</a:t>
            </a:r>
            <a:endParaRPr sz="2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6DB"/>
            </a:gs>
            <a:gs pos="100000">
              <a:srgbClr val="FAD15C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idx="1" type="body"/>
          </p:nvPr>
        </p:nvSpPr>
        <p:spPr>
          <a:xfrm>
            <a:off x="311700" y="5058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0E10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Thank You!</a:t>
            </a:r>
            <a:endParaRPr b="1" sz="2800">
              <a:solidFill>
                <a:srgbClr val="0E101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600">
              <a:solidFill>
                <a:srgbClr val="0E101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500">
                <a:solidFill>
                  <a:srgbClr val="0E10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Reach Out to </a:t>
            </a:r>
            <a:r>
              <a:rPr b="1" lang="en-GB" sz="2500">
                <a:solidFill>
                  <a:srgbClr val="0E10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TargetNXT</a:t>
            </a:r>
            <a:r>
              <a:rPr lang="en-GB" sz="2500">
                <a:solidFill>
                  <a:srgbClr val="0E10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and let us know if you have any queries!</a:t>
            </a:r>
            <a:endParaRPr sz="2500">
              <a:solidFill>
                <a:srgbClr val="0E101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500">
              <a:solidFill>
                <a:srgbClr val="0E101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500">
                <a:solidFill>
                  <a:srgbClr val="0E10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Email us at  </a:t>
            </a:r>
            <a:r>
              <a:rPr b="1" lang="en-GB" sz="2500">
                <a:solidFill>
                  <a:srgbClr val="4A6EE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info@targetnxt.com</a:t>
            </a:r>
            <a:r>
              <a:rPr b="1" lang="en-GB" sz="2500">
                <a:solidFill>
                  <a:srgbClr val="0E10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lang="en-GB" sz="2500">
                <a:solidFill>
                  <a:srgbClr val="0E10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or drop in a line at </a:t>
            </a:r>
            <a:r>
              <a:rPr b="1" lang="en-GB" sz="2500">
                <a:solidFill>
                  <a:srgbClr val="0E10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+1(800) 224-8308</a:t>
            </a:r>
            <a:r>
              <a:rPr lang="en-GB" sz="2500">
                <a:solidFill>
                  <a:srgbClr val="0E101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order your specialized Restaurant Email List today!</a:t>
            </a:r>
            <a:endParaRPr sz="2500">
              <a:solidFill>
                <a:srgbClr val="0E101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