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23-09-2023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9/23/2023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9/23/2023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9/23/2023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9/23/2023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9/23/2023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9/23/2023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9/23/2023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container-yard-crane-market" TargetMode="External"/><Relationship Id="rId2" Type="http://schemas.openxmlformats.org/officeDocument/2006/relationships/hyperlink" Target="https://www.marketstatsville.com/container-yard-crane-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marketstatsville.com/rubber-gloves-market" TargetMode="External"/><Relationship Id="rId2" Type="http://schemas.openxmlformats.org/officeDocument/2006/relationships/hyperlink" Target="https://www.marketstatsville.com/buy-now/container-yard-crane-market?opt=3338" TargetMode="External"/><Relationship Id="rId1" Type="http://schemas.openxmlformats.org/officeDocument/2006/relationships/slideLayout" Target="../slideLayouts/slideLayout7.xml"/><Relationship Id="rId4" Type="http://schemas.openxmlformats.org/officeDocument/2006/relationships/hyperlink" Target="https://www.marketstatsville.com/table-of-content/container-yard-crane-market"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jasoindustrial.com/en-in/" TargetMode="External"/><Relationship Id="rId2" Type="http://schemas.openxmlformats.org/officeDocument/2006/relationships/hyperlink" Target="https://www.konecranes.com/en-in" TargetMode="External"/><Relationship Id="rId1" Type="http://schemas.openxmlformats.org/officeDocument/2006/relationships/slideLayout" Target="../slideLayouts/slideLayout7.xml"/><Relationship Id="rId5" Type="http://schemas.openxmlformats.org/officeDocument/2006/relationships/hyperlink" Target="https://www.marketstatsville.com/container-yard-crane-market" TargetMode="External"/><Relationship Id="rId4" Type="http://schemas.openxmlformats.org/officeDocument/2006/relationships/hyperlink" Target="https://mi-jack.co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107995" y="4584027"/>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Container Yard Crane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2022-2033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Container Yard Crane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Container Yard Crane Market 2022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197932"/>
            <a:ext cx="11624044" cy="5355312"/>
          </a:xfrm>
          <a:prstGeom prst="rect">
            <a:avLst/>
          </a:prstGeom>
          <a:noFill/>
        </p:spPr>
        <p:txBody>
          <a:bodyPr wrap="square">
            <a:spAutoFit/>
          </a:bodyPr>
          <a:lstStyle/>
          <a:p>
            <a:pPr algn="l"/>
            <a:r>
              <a:rPr lang="en-US" b="0" i="0" dirty="0">
                <a:solidFill>
                  <a:srgbClr val="222222"/>
                </a:solidFill>
                <a:effectLst/>
                <a:latin typeface="Verdana" panose="020B0604030504040204" pitchFamily="34" charset="0"/>
              </a:rPr>
              <a:t>Container Yard Crane Market by Type (Rubber Tired Gantry Cranes, Rail Mounted Gantry Cranes, and Automated Stacking Cranes), by Application (High Profile Cranes, and Low Profile Cranes) and by Region (North America, South America, Europe, Asia Pacific, and MEA) – Global Share and Forecast to 2033</a:t>
            </a:r>
          </a:p>
          <a:p>
            <a:pPr algn="l"/>
            <a:endParaRPr lang="en-US" dirty="0">
              <a:solidFill>
                <a:srgbClr val="222222"/>
              </a:solidFill>
              <a:latin typeface="Verdana" panose="020B0604030504040204" pitchFamily="34" charset="0"/>
            </a:endParaRPr>
          </a:p>
          <a:p>
            <a:pPr algn="l" fontAlgn="base"/>
            <a:r>
              <a:rPr lang="en-US" b="0" i="0" dirty="0">
                <a:solidFill>
                  <a:srgbClr val="5E5E5E"/>
                </a:solidFill>
                <a:effectLst/>
                <a:latin typeface="Poppins" panose="00000500000000000000" pitchFamily="2" charset="0"/>
              </a:rPr>
              <a:t>According to the Market Statsville Group (MSG), the </a:t>
            </a:r>
            <a:r>
              <a:rPr lang="en-US" b="0" i="0" u="none" strike="noStrike" dirty="0">
                <a:solidFill>
                  <a:srgbClr val="EF4D1C"/>
                </a:solidFill>
                <a:effectLst/>
                <a:latin typeface="Poppins" panose="00000500000000000000" pitchFamily="2" charset="0"/>
                <a:hlinkClick r:id="rId2"/>
              </a:rPr>
              <a:t>global container yard crane market</a:t>
            </a:r>
            <a:r>
              <a:rPr lang="en-US" b="1" i="0" dirty="0">
                <a:solidFill>
                  <a:srgbClr val="5E5E5E"/>
                </a:solidFill>
                <a:effectLst/>
                <a:latin typeface="Poppins" panose="00000500000000000000" pitchFamily="2" charset="0"/>
              </a:rPr>
              <a:t> </a:t>
            </a:r>
            <a:r>
              <a:rPr lang="en-US" b="0" i="0" dirty="0">
                <a:solidFill>
                  <a:srgbClr val="5E5E5E"/>
                </a:solidFill>
                <a:effectLst/>
                <a:latin typeface="Poppins" panose="00000500000000000000" pitchFamily="2" charset="0"/>
              </a:rPr>
              <a:t>size is expected to grow from </a:t>
            </a:r>
            <a:r>
              <a:rPr lang="en-US" b="1" i="0" dirty="0">
                <a:solidFill>
                  <a:srgbClr val="5E5E5E"/>
                </a:solidFill>
                <a:effectLst/>
                <a:latin typeface="Poppins" panose="00000500000000000000" pitchFamily="2" charset="0"/>
              </a:rPr>
              <a:t>USD 1,062.0 million</a:t>
            </a:r>
            <a:r>
              <a:rPr lang="en-US" b="0" i="0" dirty="0">
                <a:solidFill>
                  <a:srgbClr val="5E5E5E"/>
                </a:solidFill>
                <a:effectLst/>
                <a:latin typeface="Poppins" panose="00000500000000000000" pitchFamily="2" charset="0"/>
              </a:rPr>
              <a:t> </a:t>
            </a:r>
            <a:r>
              <a:rPr lang="en-US" b="1" i="0" dirty="0">
                <a:solidFill>
                  <a:srgbClr val="5E5E5E"/>
                </a:solidFill>
                <a:effectLst/>
                <a:latin typeface="Poppins" panose="00000500000000000000" pitchFamily="2" charset="0"/>
              </a:rPr>
              <a:t>in 2022</a:t>
            </a:r>
            <a:r>
              <a:rPr lang="en-US" b="0" i="0" dirty="0">
                <a:solidFill>
                  <a:srgbClr val="5E5E5E"/>
                </a:solidFill>
                <a:effectLst/>
                <a:latin typeface="Poppins" panose="00000500000000000000" pitchFamily="2" charset="0"/>
              </a:rPr>
              <a:t> to </a:t>
            </a:r>
            <a:r>
              <a:rPr lang="en-US" b="1" i="0" dirty="0">
                <a:solidFill>
                  <a:srgbClr val="5E5E5E"/>
                </a:solidFill>
                <a:effectLst/>
                <a:latin typeface="Poppins" panose="00000500000000000000" pitchFamily="2" charset="0"/>
              </a:rPr>
              <a:t>USD 1,874.3 million by 2033</a:t>
            </a:r>
            <a:r>
              <a:rPr lang="en-US" b="0" i="0" dirty="0">
                <a:solidFill>
                  <a:srgbClr val="5E5E5E"/>
                </a:solidFill>
                <a:effectLst/>
                <a:latin typeface="Poppins" panose="00000500000000000000" pitchFamily="2" charset="0"/>
              </a:rPr>
              <a:t>, at a </a:t>
            </a:r>
            <a:r>
              <a:rPr lang="en-US" b="1" i="0" dirty="0">
                <a:solidFill>
                  <a:srgbClr val="5E5E5E"/>
                </a:solidFill>
                <a:effectLst/>
                <a:latin typeface="Poppins" panose="00000500000000000000" pitchFamily="2" charset="0"/>
              </a:rPr>
              <a:t>CAGR of 5.3% </a:t>
            </a:r>
            <a:r>
              <a:rPr lang="en-US" b="0" i="0" dirty="0">
                <a:solidFill>
                  <a:srgbClr val="5E5E5E"/>
                </a:solidFill>
                <a:effectLst/>
                <a:latin typeface="Poppins" panose="00000500000000000000" pitchFamily="2" charset="0"/>
              </a:rPr>
              <a:t>from 2023 to 2033.</a:t>
            </a:r>
          </a:p>
          <a:p>
            <a:pPr algn="l" fontAlgn="base"/>
            <a:r>
              <a:rPr lang="en-US" b="0" i="0" dirty="0">
                <a:solidFill>
                  <a:srgbClr val="5E5E5E"/>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 enabling companies to identify target audiences, understand their needs and preferences, and tailor their products or services accordingly. </a:t>
            </a:r>
            <a:br>
              <a:rPr lang="en-US" b="0" i="0" dirty="0">
                <a:solidFill>
                  <a:srgbClr val="5E5E5E"/>
                </a:solidFill>
                <a:effectLst/>
                <a:latin typeface="Verdana" panose="020B0604030504040204" pitchFamily="34" charset="0"/>
              </a:rPr>
            </a:br>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EF4D1C"/>
                </a:solidFill>
                <a:effectLst/>
                <a:latin typeface="Verdana" panose="020B0604030504040204" pitchFamily="34" charset="0"/>
                <a:hlinkClick r:id="rId3"/>
              </a:rPr>
              <a:t>https://www.marketstatsville.com/request-sample/container-yard-crane-market</a:t>
            </a:r>
            <a:r>
              <a:rPr lang="en-US" b="1" i="0" dirty="0">
                <a:solidFill>
                  <a:srgbClr val="5E5E5E"/>
                </a:solidFill>
                <a:effectLst/>
                <a:latin typeface="Verdana" panose="020B0604030504040204" pitchFamily="34" charset="0"/>
              </a:rPr>
              <a:t> </a:t>
            </a:r>
            <a:endParaRPr lang="en-US" b="0" i="0" dirty="0">
              <a:solidFill>
                <a:srgbClr val="222222"/>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F99BFB-723B-CB9E-D7EF-D268FAD57BA8}"/>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BFCFD0EA-10F8-84B7-65AB-59BCCF5AB2A6}"/>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2810C30F-B5EC-DCF4-841E-F7449A3128F9}"/>
              </a:ext>
            </a:extLst>
          </p:cNvPr>
          <p:cNvSpPr txBox="1"/>
          <p:nvPr/>
        </p:nvSpPr>
        <p:spPr>
          <a:xfrm>
            <a:off x="363415" y="724039"/>
            <a:ext cx="11465169" cy="5078313"/>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Direct Purchase Report: </a:t>
            </a:r>
            <a:r>
              <a:rPr lang="en-US" b="1" i="0" u="none" strike="noStrike" dirty="0">
                <a:solidFill>
                  <a:srgbClr val="EF4D1C"/>
                </a:solidFill>
                <a:effectLst/>
                <a:latin typeface="Verdana" panose="020B0604030504040204" pitchFamily="34" charset="0"/>
                <a:hlinkClick r:id="rId2"/>
              </a:rPr>
              <a:t>https://www.marketstatsville.com/buy-now/container-yard-crane-market?opt=3338</a:t>
            </a:r>
            <a:r>
              <a:rPr lang="en-US" b="1" i="0" dirty="0">
                <a:solidFill>
                  <a:srgbClr val="5E5E5E"/>
                </a:solidFill>
                <a:effectLst/>
                <a:latin typeface="Verdana" panose="020B0604030504040204" pitchFamily="34" charset="0"/>
              </a:rPr>
              <a:t> </a:t>
            </a:r>
          </a:p>
          <a:p>
            <a:pPr algn="l" fontAlgn="base"/>
            <a:endParaRPr lang="en-US" b="0" i="0" dirty="0">
              <a:solidFill>
                <a:srgbClr val="5E5E5E"/>
              </a:solidFill>
              <a:effectLst/>
              <a:latin typeface="Verdana" panose="020B0604030504040204" pitchFamily="34" charset="0"/>
            </a:endParaRPr>
          </a:p>
          <a:p>
            <a:pPr algn="l" fontAlgn="base"/>
            <a:r>
              <a:rPr lang="en-US" b="0" i="0" u="none" strike="noStrike" dirty="0">
                <a:solidFill>
                  <a:srgbClr val="1C1C1C"/>
                </a:solidFill>
                <a:effectLst/>
                <a:latin typeface="Verdana" panose="020B0604030504040204" pitchFamily="34" charset="0"/>
              </a:rPr>
              <a:t>Scope of the Global Container Yard Crane Market</a:t>
            </a:r>
          </a:p>
          <a:p>
            <a:pPr algn="l" fontAlgn="base"/>
            <a:endParaRPr lang="en-US" b="1" i="0" dirty="0">
              <a:solidFill>
                <a:srgbClr val="1C1C1C"/>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Type Outlook (Sales, USD Million, 2019-2033)</a:t>
            </a:r>
          </a:p>
          <a:p>
            <a:pPr algn="l" fontAlgn="base"/>
            <a:endParaRPr lang="en-US" b="1" i="0" dirty="0">
              <a:solidFill>
                <a:srgbClr val="1C1C1C"/>
              </a:solidFill>
              <a:effectLst/>
              <a:latin typeface="Verdana" panose="020B0604030504040204" pitchFamily="34" charset="0"/>
            </a:endParaRPr>
          </a:p>
          <a:p>
            <a:pPr algn="l" fontAlgn="base">
              <a:buFont typeface="Arial" panose="020B0604020202020204" pitchFamily="34" charset="0"/>
              <a:buChar char="•"/>
            </a:pPr>
            <a:r>
              <a:rPr lang="en-US" b="0" i="0" u="none" strike="noStrike" dirty="0">
                <a:solidFill>
                  <a:srgbClr val="EF4D1C"/>
                </a:solidFill>
                <a:effectLst/>
                <a:latin typeface="Verdana" panose="020B0604030504040204" pitchFamily="34" charset="0"/>
                <a:hlinkClick r:id="rId3"/>
              </a:rPr>
              <a:t>Rubber</a:t>
            </a:r>
            <a:r>
              <a:rPr lang="en-US" b="0" i="0" dirty="0">
                <a:solidFill>
                  <a:srgbClr val="5E5E5E"/>
                </a:solidFill>
                <a:effectLst/>
                <a:latin typeface="Verdana" panose="020B0604030504040204" pitchFamily="34" charset="0"/>
              </a:rPr>
              <a:t> Tired Gantry Cranes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Rail Mounted Gantry Cranes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Automated Stacking Cranes</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Application Outlook (Sales, USD Million,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High Profile Cranes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Low Profile Cranes</a:t>
            </a:r>
          </a:p>
          <a:p>
            <a:pPr algn="l" fontAlgn="base"/>
            <a:br>
              <a:rPr lang="en-US" dirty="0"/>
            </a:br>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EF4D1C"/>
                </a:solidFill>
                <a:effectLst/>
                <a:latin typeface="Verdana" panose="020B0604030504040204" pitchFamily="34" charset="0"/>
                <a:hlinkClick r:id="rId4"/>
              </a:rPr>
              <a:t>https://www.marketstatsville.com/table-of-content/container-yard-crane-market</a:t>
            </a:r>
            <a:r>
              <a:rPr lang="en-US" b="1" i="0" dirty="0">
                <a:solidFill>
                  <a:srgbClr val="5E5E5E"/>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3947733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F894C38-B23E-0C1A-DD0B-A500C1E57132}"/>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BBEBCE9C-0C24-B287-7171-362937768C45}"/>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294E470F-EBEF-1E55-D961-41E0D8520522}"/>
              </a:ext>
            </a:extLst>
          </p:cNvPr>
          <p:cNvSpPr txBox="1"/>
          <p:nvPr/>
        </p:nvSpPr>
        <p:spPr>
          <a:xfrm>
            <a:off x="309489" y="520065"/>
            <a:ext cx="11577711" cy="5078313"/>
          </a:xfrm>
          <a:prstGeom prst="rect">
            <a:avLst/>
          </a:prstGeom>
          <a:noFill/>
        </p:spPr>
        <p:txBody>
          <a:bodyPr wrap="square">
            <a:spAutoFit/>
          </a:bodyPr>
          <a:lstStyle/>
          <a:p>
            <a:pPr algn="l" fontAlgn="base"/>
            <a:r>
              <a:rPr lang="en-US" b="1" i="0" dirty="0">
                <a:solidFill>
                  <a:srgbClr val="1C1C1C"/>
                </a:solidFill>
                <a:effectLst/>
                <a:latin typeface="Verdana" panose="020B0604030504040204" pitchFamily="34" charset="0"/>
              </a:rPr>
              <a:t>Major key players in the global Container Yard Crane market are:</a:t>
            </a:r>
          </a:p>
          <a:p>
            <a:pPr algn="l" fontAlgn="base"/>
            <a:endParaRPr lang="en-US" b="1" i="0" dirty="0">
              <a:solidFill>
                <a:srgbClr val="1C1C1C"/>
              </a:solidFill>
              <a:effectLst/>
              <a:latin typeface="Verdana" panose="020B0604030504040204" pitchFamily="34" charset="0"/>
            </a:endParaRPr>
          </a:p>
          <a:p>
            <a:pPr algn="l" fontAlgn="base">
              <a:buFont typeface="Arial" panose="020B0604020202020204" pitchFamily="34" charset="0"/>
              <a:buChar char="•"/>
            </a:pPr>
            <a:r>
              <a:rPr lang="en-US" b="0" i="0" u="none" strike="noStrike" dirty="0">
                <a:solidFill>
                  <a:srgbClr val="EF4D1C"/>
                </a:solidFill>
                <a:effectLst/>
                <a:latin typeface="Verdana" panose="020B0604030504040204" pitchFamily="34" charset="0"/>
                <a:hlinkClick r:id="rId2"/>
              </a:rPr>
              <a:t>Konecranes</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u="none" strike="noStrike" dirty="0">
                <a:solidFill>
                  <a:srgbClr val="EF4D1C"/>
                </a:solidFill>
                <a:effectLst/>
                <a:latin typeface="Verdana" panose="020B0604030504040204" pitchFamily="34" charset="0"/>
                <a:hlinkClick r:id="rId3"/>
              </a:rPr>
              <a:t>JASO Industrial Cranes</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Aicrane</a:t>
            </a:r>
            <a:r>
              <a:rPr lang="en-US" b="0" i="0" dirty="0">
                <a:solidFill>
                  <a:srgbClr val="5E5E5E"/>
                </a:solidFill>
                <a:effectLst/>
                <a:latin typeface="Verdana" panose="020B0604030504040204" pitchFamily="34" charset="0"/>
              </a:rPr>
              <a:t> Machinery Group</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Doosan Heavy Industries Vietnam Co.</a:t>
            </a:r>
          </a:p>
          <a:p>
            <a:pPr algn="l" fontAlgn="base">
              <a:buFont typeface="Arial" panose="020B0604020202020204" pitchFamily="34" charset="0"/>
              <a:buChar char="•"/>
            </a:pPr>
            <a:r>
              <a:rPr lang="en-US" b="0" i="0" u="none" strike="noStrike" dirty="0">
                <a:solidFill>
                  <a:srgbClr val="EF4D1C"/>
                </a:solidFill>
                <a:effectLst/>
                <a:latin typeface="Verdana" panose="020B0604030504040204" pitchFamily="34" charset="0"/>
                <a:hlinkClick r:id="rId4"/>
              </a:rPr>
              <a:t>Mi-Jack Products, Inc.</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Mammoet</a:t>
            </a:r>
            <a:r>
              <a:rPr lang="en-US" b="0" i="0" dirty="0">
                <a:solidFill>
                  <a:srgbClr val="5E5E5E"/>
                </a:solidFill>
                <a:effectLst/>
                <a:latin typeface="Verdana" panose="020B0604030504040204" pitchFamily="34" charset="0"/>
              </a:rPr>
              <a:t> Holding B.V.</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TNT Crane &amp; Rigging</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Shanghai </a:t>
            </a:r>
            <a:r>
              <a:rPr lang="en-US" b="0" i="0" dirty="0" err="1">
                <a:solidFill>
                  <a:srgbClr val="5E5E5E"/>
                </a:solidFill>
                <a:effectLst/>
                <a:latin typeface="Verdana" panose="020B0604030504040204" pitchFamily="34" charset="0"/>
              </a:rPr>
              <a:t>Zhenhua</a:t>
            </a:r>
            <a:r>
              <a:rPr lang="en-US" b="0" i="0" dirty="0">
                <a:solidFill>
                  <a:srgbClr val="5E5E5E"/>
                </a:solidFill>
                <a:effectLst/>
                <a:latin typeface="Verdana" panose="020B0604030504040204" pitchFamily="34" charset="0"/>
              </a:rPr>
              <a:t> Heavy Industries Co., Ltd.</a:t>
            </a: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Sany</a:t>
            </a:r>
            <a:r>
              <a:rPr lang="en-US" b="0" i="0" dirty="0">
                <a:solidFill>
                  <a:srgbClr val="5E5E5E"/>
                </a:solidFill>
                <a:effectLst/>
                <a:latin typeface="Verdana" panose="020B0604030504040204" pitchFamily="34" charset="0"/>
              </a:rPr>
              <a:t> Group</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Liebherr</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(Note: we include the maximum-to-maximum top/key companies in the final report with the recent development, partnership, and acquisition of the companies.)</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For Report Description: </a:t>
            </a:r>
            <a:r>
              <a:rPr lang="en-US" b="1" i="0" u="none" strike="noStrike" dirty="0">
                <a:solidFill>
                  <a:srgbClr val="EF4D1C"/>
                </a:solidFill>
                <a:effectLst/>
                <a:latin typeface="Verdana" panose="020B0604030504040204" pitchFamily="34" charset="0"/>
                <a:hlinkClick r:id="rId5"/>
              </a:rPr>
              <a:t>https://www.marketstatsville.com/container-yard-crane-market</a:t>
            </a:r>
            <a:r>
              <a:rPr lang="en-US" b="1" i="0" dirty="0">
                <a:solidFill>
                  <a:srgbClr val="5E5E5E"/>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3513235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5480</TotalTime>
  <Words>1367</Words>
  <Application>Microsoft Office PowerPoint</Application>
  <PresentationFormat>Widescreen</PresentationFormat>
  <Paragraphs>72</Paragraphs>
  <Slides>8</Slides>
  <Notes>3</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8</vt:i4>
      </vt:variant>
    </vt:vector>
  </HeadingPairs>
  <TitlesOfParts>
    <vt:vector size="22" baseType="lpstr">
      <vt:lpstr>Arial</vt:lpstr>
      <vt:lpstr>Calibri</vt:lpstr>
      <vt:lpstr>Calibri (Body)</vt:lpstr>
      <vt:lpstr>Calibri Light</vt:lpstr>
      <vt:lpstr>IBMPlexSans</vt:lpstr>
      <vt:lpstr>Poppins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Chhidami Ahirwar - Market Statsville Group</cp:lastModifiedBy>
  <cp:revision>487</cp:revision>
  <dcterms:created xsi:type="dcterms:W3CDTF">2017-04-19T06:29:38Z</dcterms:created>
  <dcterms:modified xsi:type="dcterms:W3CDTF">2023-09-23T09:08:18Z</dcterms:modified>
</cp:coreProperties>
</file>