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itchFamily="34" charset="0"/>
      <p:regular r:id="rId7"/>
      <p:bold r:id="rId8"/>
      <p:italic r:id="rId9"/>
      <p:boldItalic r:id="rId10"/>
    </p:embeddedFont>
    <p:embeddedFont>
      <p:font typeface="DM Sans Bold" charset="0"/>
      <p:regular r:id="rId11"/>
    </p:embeddedFont>
    <p:embeddedFont>
      <p:font typeface="DM Sans"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56" d="100"/>
          <a:sy n="56" d="100"/>
        </p:scale>
        <p:origin x="-3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hyperlink" Target="https://www.preferredautoglass.ca/"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7.jpe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hyperlink" Target="https://www.preferredautoglass.ca/mobile-serv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referredautoglass.ca/" TargetMode="Externa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4.svg"/><Relationship Id="rId2" Type="http://schemas.openxmlformats.org/officeDocument/2006/relationships/hyperlink" Target="https://www.preferredautoglass.ca/mobile-service/"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hyperlink" Target="https://www.preferredautoglass.ca/"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mailto:info@preferredautoglass.ca" TargetMode="External"/><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hyperlink" Target="tel:403-359-4074" TargetMode="External"/><Relationship Id="rId2" Type="http://schemas.openxmlformats.org/officeDocument/2006/relationships/image" Target="../media/image14.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25.svg"/><Relationship Id="rId15" Type="http://schemas.openxmlformats.org/officeDocument/2006/relationships/hyperlink" Target="https://www.preferredautoglass.ca/" TargetMode="External"/><Relationship Id="rId10"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hyperlink" Target="http://www.preferredautoglass.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580789" y="0"/>
            <a:ext cx="4701724" cy="2222633"/>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4423086">
            <a:off x="166746" y="-4626437"/>
            <a:ext cx="5323671" cy="785777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124406" y="7950069"/>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8897882">
            <a:off x="15681947" y="7636750"/>
            <a:ext cx="3154705" cy="2291105"/>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89017" y="6978775"/>
            <a:ext cx="5181796" cy="5106425"/>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4423086">
            <a:off x="-24920" y="-4936755"/>
            <a:ext cx="5323671" cy="785777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8" name="Group 8"/>
          <p:cNvGrpSpPr>
            <a:grpSpLocks noChangeAspect="1"/>
          </p:cNvGrpSpPr>
          <p:nvPr/>
        </p:nvGrpSpPr>
        <p:grpSpPr>
          <a:xfrm>
            <a:off x="12974764" y="4163622"/>
            <a:ext cx="6304927" cy="6304927"/>
            <a:chOff x="0" y="0"/>
            <a:chExt cx="6350000" cy="6350000"/>
          </a:xfrm>
        </p:grpSpPr>
        <p:sp>
          <p:nvSpPr>
            <p:cNvPr id="9" name="Freeform 9">
              <a:hlinkClick r:id="rId14"/>
            </p:cNvPr>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15"/>
              <a:stretch>
                <a:fillRect/>
              </a:stretch>
            </a:blipFill>
          </p:spPr>
        </p:sp>
        <p:sp>
          <p:nvSpPr>
            <p:cNvPr id="10" name="Freeform 10"/>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FAEB"/>
            </a:solidFill>
          </p:spPr>
        </p:sp>
      </p:grpSp>
      <p:sp>
        <p:nvSpPr>
          <p:cNvPr id="11" name="Freeform 11">
            <a:hlinkClick r:id="rId16"/>
          </p:cNvPr>
          <p:cNvSpPr/>
          <p:nvPr/>
        </p:nvSpPr>
        <p:spPr>
          <a:xfrm>
            <a:off x="6141284" y="294588"/>
            <a:ext cx="5251077" cy="1633457"/>
          </a:xfrm>
          <a:custGeom>
            <a:avLst/>
            <a:gdLst/>
            <a:ahLst/>
            <a:cxnLst/>
            <a:rect l="l" t="t" r="r" b="b"/>
            <a:pathLst>
              <a:path w="5251077" h="1633457">
                <a:moveTo>
                  <a:pt x="0" y="0"/>
                </a:moveTo>
                <a:lnTo>
                  <a:pt x="5251077" y="0"/>
                </a:lnTo>
                <a:lnTo>
                  <a:pt x="5251077" y="1633457"/>
                </a:lnTo>
                <a:lnTo>
                  <a:pt x="0" y="1633457"/>
                </a:lnTo>
                <a:lnTo>
                  <a:pt x="0" y="0"/>
                </a:lnTo>
                <a:close/>
              </a:path>
            </a:pathLst>
          </a:custGeom>
          <a:blipFill>
            <a:blip r:embed="rId17"/>
            <a:stretch>
              <a:fillRect l="-8761" t="-37758" r="-2304" b="-71542"/>
            </a:stretch>
          </a:blipFill>
        </p:spPr>
      </p:sp>
      <p:sp>
        <p:nvSpPr>
          <p:cNvPr id="12" name="TextBox 12"/>
          <p:cNvSpPr txBox="1"/>
          <p:nvPr/>
        </p:nvSpPr>
        <p:spPr>
          <a:xfrm>
            <a:off x="1880807" y="2942227"/>
            <a:ext cx="10756200" cy="3064813"/>
          </a:xfrm>
          <a:prstGeom prst="rect">
            <a:avLst/>
          </a:prstGeom>
        </p:spPr>
        <p:txBody>
          <a:bodyPr lIns="0" tIns="0" rIns="0" bIns="0" rtlCol="0" anchor="t">
            <a:spAutoFit/>
          </a:bodyPr>
          <a:lstStyle/>
          <a:p>
            <a:pPr algn="l">
              <a:lnSpc>
                <a:spcPts val="11813"/>
              </a:lnSpc>
            </a:pPr>
            <a:r>
              <a:rPr lang="en-US" sz="12306" b="1" dirty="0">
                <a:solidFill>
                  <a:srgbClr val="C3714B"/>
                </a:solidFill>
                <a:latin typeface="+mj-lt"/>
              </a:rPr>
              <a:t>PREFERRED AUTO GLASS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59891"/>
            <a:ext cx="16230600" cy="6498409"/>
            <a:chOff x="0" y="0"/>
            <a:chExt cx="4274726" cy="1711515"/>
          </a:xfrm>
        </p:grpSpPr>
        <p:sp>
          <p:nvSpPr>
            <p:cNvPr id="3" name="Freeform 3"/>
            <p:cNvSpPr/>
            <p:nvPr/>
          </p:nvSpPr>
          <p:spPr>
            <a:xfrm>
              <a:off x="0" y="0"/>
              <a:ext cx="4274726" cy="1711515"/>
            </a:xfrm>
            <a:custGeom>
              <a:avLst/>
              <a:gdLst/>
              <a:ahLst/>
              <a:cxnLst/>
              <a:rect l="l" t="t" r="r" b="b"/>
              <a:pathLst>
                <a:path w="4274726" h="1711515">
                  <a:moveTo>
                    <a:pt x="24327" y="0"/>
                  </a:moveTo>
                  <a:lnTo>
                    <a:pt x="4250399" y="0"/>
                  </a:lnTo>
                  <a:cubicBezTo>
                    <a:pt x="4263834" y="0"/>
                    <a:pt x="4274726" y="10891"/>
                    <a:pt x="4274726" y="24327"/>
                  </a:cubicBezTo>
                  <a:lnTo>
                    <a:pt x="4274726" y="1687188"/>
                  </a:lnTo>
                  <a:cubicBezTo>
                    <a:pt x="4274726" y="1700624"/>
                    <a:pt x="4263834" y="1711515"/>
                    <a:pt x="4250399" y="1711515"/>
                  </a:cubicBezTo>
                  <a:lnTo>
                    <a:pt x="24327" y="1711515"/>
                  </a:lnTo>
                  <a:cubicBezTo>
                    <a:pt x="10891" y="1711515"/>
                    <a:pt x="0" y="1700624"/>
                    <a:pt x="0" y="1687188"/>
                  </a:cubicBezTo>
                  <a:lnTo>
                    <a:pt x="0" y="24327"/>
                  </a:lnTo>
                  <a:cubicBezTo>
                    <a:pt x="0" y="10891"/>
                    <a:pt x="10891" y="0"/>
                    <a:pt x="24327" y="0"/>
                  </a:cubicBezTo>
                  <a:close/>
                </a:path>
              </a:pathLst>
            </a:custGeom>
            <a:solidFill>
              <a:srgbClr val="DCC3AC"/>
            </a:solidFill>
          </p:spPr>
        </p:sp>
        <p:sp>
          <p:nvSpPr>
            <p:cNvPr id="4" name="TextBox 4"/>
            <p:cNvSpPr txBox="1"/>
            <p:nvPr/>
          </p:nvSpPr>
          <p:spPr>
            <a:xfrm>
              <a:off x="0" y="-38100"/>
              <a:ext cx="4274726" cy="174961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067879">
            <a:off x="15046306" y="7691060"/>
            <a:ext cx="2484075" cy="3134480"/>
          </a:xfrm>
          <a:custGeom>
            <a:avLst/>
            <a:gdLst/>
            <a:ahLst/>
            <a:cxnLst/>
            <a:rect l="l" t="t" r="r" b="b"/>
            <a:pathLst>
              <a:path w="2484075" h="3134480">
                <a:moveTo>
                  <a:pt x="0" y="0"/>
                </a:moveTo>
                <a:lnTo>
                  <a:pt x="2484075" y="0"/>
                </a:lnTo>
                <a:lnTo>
                  <a:pt x="2484075" y="3134480"/>
                </a:lnTo>
                <a:lnTo>
                  <a:pt x="0" y="3134480"/>
                </a:lnTo>
                <a:lnTo>
                  <a:pt x="0" y="0"/>
                </a:lnTo>
                <a:close/>
              </a:path>
            </a:pathLst>
          </a:custGeom>
          <a:blipFill>
            <a:blip r:embed="rId2"/>
            <a:stretch>
              <a:fillRect/>
            </a:stretch>
          </a:blipFill>
        </p:spPr>
      </p:sp>
      <p:sp>
        <p:nvSpPr>
          <p:cNvPr id="6" name="Freeform 6"/>
          <p:cNvSpPr/>
          <p:nvPr/>
        </p:nvSpPr>
        <p:spPr>
          <a:xfrm rot="-4063775">
            <a:off x="729149" y="2068980"/>
            <a:ext cx="1806132" cy="1934278"/>
          </a:xfrm>
          <a:custGeom>
            <a:avLst/>
            <a:gdLst/>
            <a:ahLst/>
            <a:cxnLst/>
            <a:rect l="l" t="t" r="r" b="b"/>
            <a:pathLst>
              <a:path w="1806132" h="1934278">
                <a:moveTo>
                  <a:pt x="0" y="0"/>
                </a:moveTo>
                <a:lnTo>
                  <a:pt x="1806132" y="0"/>
                </a:lnTo>
                <a:lnTo>
                  <a:pt x="1806132" y="1934278"/>
                </a:lnTo>
                <a:lnTo>
                  <a:pt x="0" y="1934278"/>
                </a:lnTo>
                <a:lnTo>
                  <a:pt x="0" y="0"/>
                </a:lnTo>
                <a:close/>
              </a:path>
            </a:pathLst>
          </a:custGeom>
          <a:blipFill>
            <a:blip r:embed="rId3"/>
            <a:stretch>
              <a:fillRect/>
            </a:stretch>
          </a:blipFill>
        </p:spPr>
      </p:sp>
      <p:sp>
        <p:nvSpPr>
          <p:cNvPr id="7" name="Freeform 7"/>
          <p:cNvSpPr/>
          <p:nvPr/>
        </p:nvSpPr>
        <p:spPr>
          <a:xfrm>
            <a:off x="14253239" y="-1001116"/>
            <a:ext cx="6012122" cy="2029816"/>
          </a:xfrm>
          <a:custGeom>
            <a:avLst/>
            <a:gdLst/>
            <a:ahLst/>
            <a:cxnLst/>
            <a:rect l="l" t="t" r="r" b="b"/>
            <a:pathLst>
              <a:path w="6012122" h="2029816">
                <a:moveTo>
                  <a:pt x="0" y="0"/>
                </a:moveTo>
                <a:lnTo>
                  <a:pt x="6012122" y="0"/>
                </a:lnTo>
                <a:lnTo>
                  <a:pt x="6012122" y="2029816"/>
                </a:lnTo>
                <a:lnTo>
                  <a:pt x="0" y="20298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688650" y="-2388553"/>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2869453" y="3785741"/>
            <a:ext cx="12210223" cy="3349763"/>
          </a:xfrm>
          <a:prstGeom prst="rect">
            <a:avLst/>
          </a:prstGeom>
        </p:spPr>
        <p:txBody>
          <a:bodyPr lIns="0" tIns="0" rIns="0" bIns="0" rtlCol="0" anchor="t">
            <a:spAutoFit/>
          </a:bodyPr>
          <a:lstStyle/>
          <a:p>
            <a:pPr algn="ctr">
              <a:lnSpc>
                <a:spcPts val="4354"/>
              </a:lnSpc>
            </a:pPr>
            <a:r>
              <a:rPr lang="en-US" sz="3110" dirty="0">
                <a:solidFill>
                  <a:srgbClr val="000000"/>
                </a:solidFill>
                <a:latin typeface="+mj-lt"/>
              </a:rPr>
              <a:t>Preferred Auto Glass is unwavering in its commitment to guaranteeing the maximum degree of client satisfaction. Their use of premium materials, rapid on-site auto glass replacement or repair, and unparalleled artistry demonstrate their commitment. With a solid reputation for excellence and a deep commitment to meeting customer needs, Preferred Auto Glass guarantees each and every customer a smooth and satisfying experience.</a:t>
            </a:r>
          </a:p>
        </p:txBody>
      </p:sp>
      <p:sp>
        <p:nvSpPr>
          <p:cNvPr id="10" name="TextBox 10"/>
          <p:cNvSpPr txBox="1"/>
          <p:nvPr/>
        </p:nvSpPr>
        <p:spPr>
          <a:xfrm>
            <a:off x="5192893" y="857250"/>
            <a:ext cx="8059828" cy="1566544"/>
          </a:xfrm>
          <a:prstGeom prst="rect">
            <a:avLst/>
          </a:prstGeom>
        </p:spPr>
        <p:txBody>
          <a:bodyPr lIns="0" tIns="0" rIns="0" bIns="0" rtlCol="0" anchor="t">
            <a:spAutoFit/>
          </a:bodyPr>
          <a:lstStyle/>
          <a:p>
            <a:pPr algn="ctr">
              <a:lnSpc>
                <a:spcPts val="12880"/>
              </a:lnSpc>
            </a:pPr>
            <a:r>
              <a:rPr lang="en-US" sz="9200" b="1" dirty="0">
                <a:solidFill>
                  <a:srgbClr val="000000"/>
                </a:solidFill>
                <a:latin typeface="+mj-lt"/>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B7A0"/>
        </a:solidFill>
        <a:effectLst/>
      </p:bgPr>
    </p:bg>
    <p:spTree>
      <p:nvGrpSpPr>
        <p:cNvPr id="1" name=""/>
        <p:cNvGrpSpPr/>
        <p:nvPr/>
      </p:nvGrpSpPr>
      <p:grpSpPr>
        <a:xfrm>
          <a:off x="0" y="0"/>
          <a:ext cx="0" cy="0"/>
          <a:chOff x="0" y="0"/>
          <a:chExt cx="0" cy="0"/>
        </a:xfrm>
      </p:grpSpPr>
      <p:sp>
        <p:nvSpPr>
          <p:cNvPr id="2" name="TextBox 2"/>
          <p:cNvSpPr txBox="1"/>
          <p:nvPr/>
        </p:nvSpPr>
        <p:spPr>
          <a:xfrm>
            <a:off x="653966" y="1414670"/>
            <a:ext cx="5702716" cy="958596"/>
          </a:xfrm>
          <a:prstGeom prst="rect">
            <a:avLst/>
          </a:prstGeom>
        </p:spPr>
        <p:txBody>
          <a:bodyPr lIns="0" tIns="0" rIns="0" bIns="0" rtlCol="0" anchor="t">
            <a:spAutoFit/>
          </a:bodyPr>
          <a:lstStyle/>
          <a:p>
            <a:pPr algn="l">
              <a:lnSpc>
                <a:spcPts val="4000"/>
              </a:lnSpc>
            </a:pPr>
            <a:r>
              <a:rPr lang="en-US" sz="4000" b="1" dirty="0">
                <a:solidFill>
                  <a:srgbClr val="000000"/>
                </a:solidFill>
                <a:latin typeface="+mj-lt"/>
              </a:rPr>
              <a:t>MOBILE SERVICES</a:t>
            </a:r>
          </a:p>
          <a:p>
            <a:pPr algn="l">
              <a:lnSpc>
                <a:spcPts val="4000"/>
              </a:lnSpc>
            </a:pPr>
            <a:endParaRPr b="1">
              <a:latin typeface="+mj-lt"/>
            </a:endParaRPr>
          </a:p>
        </p:txBody>
      </p:sp>
      <p:sp>
        <p:nvSpPr>
          <p:cNvPr id="3" name="TextBox 3"/>
          <p:cNvSpPr txBox="1"/>
          <p:nvPr/>
        </p:nvSpPr>
        <p:spPr>
          <a:xfrm>
            <a:off x="653966" y="4492583"/>
            <a:ext cx="5702716" cy="539750"/>
          </a:xfrm>
          <a:prstGeom prst="rect">
            <a:avLst/>
          </a:prstGeom>
        </p:spPr>
        <p:txBody>
          <a:bodyPr lIns="0" tIns="0" rIns="0" bIns="0" rtlCol="0" anchor="t">
            <a:spAutoFit/>
          </a:bodyPr>
          <a:lstStyle/>
          <a:p>
            <a:pPr algn="l">
              <a:lnSpc>
                <a:spcPts val="4000"/>
              </a:lnSpc>
            </a:pPr>
            <a:r>
              <a:rPr lang="en-US" sz="4000" b="1">
                <a:solidFill>
                  <a:srgbClr val="000000"/>
                </a:solidFill>
                <a:latin typeface="+mj-lt"/>
              </a:rPr>
              <a:t>ROCK CHIP REPAIR</a:t>
            </a:r>
          </a:p>
        </p:txBody>
      </p:sp>
      <p:sp>
        <p:nvSpPr>
          <p:cNvPr id="4" name="TextBox 4"/>
          <p:cNvSpPr txBox="1"/>
          <p:nvPr/>
        </p:nvSpPr>
        <p:spPr>
          <a:xfrm>
            <a:off x="8983820" y="3987758"/>
            <a:ext cx="5994781" cy="520142"/>
          </a:xfrm>
          <a:prstGeom prst="rect">
            <a:avLst/>
          </a:prstGeom>
        </p:spPr>
        <p:txBody>
          <a:bodyPr lIns="0" tIns="0" rIns="0" bIns="0" rtlCol="0" anchor="t">
            <a:spAutoFit/>
          </a:bodyPr>
          <a:lstStyle/>
          <a:p>
            <a:pPr algn="l">
              <a:lnSpc>
                <a:spcPts val="4000"/>
              </a:lnSpc>
            </a:pPr>
            <a:r>
              <a:rPr lang="en-US" sz="4000" b="1">
                <a:solidFill>
                  <a:srgbClr val="000000"/>
                </a:solidFill>
                <a:latin typeface="+mj-lt"/>
              </a:rPr>
              <a:t>WARRANTY INFORMATION</a:t>
            </a:r>
          </a:p>
        </p:txBody>
      </p:sp>
      <p:sp>
        <p:nvSpPr>
          <p:cNvPr id="5" name="TextBox 5"/>
          <p:cNvSpPr txBox="1"/>
          <p:nvPr/>
        </p:nvSpPr>
        <p:spPr>
          <a:xfrm>
            <a:off x="653966" y="2084550"/>
            <a:ext cx="9830707" cy="1192634"/>
          </a:xfrm>
          <a:prstGeom prst="rect">
            <a:avLst/>
          </a:prstGeom>
        </p:spPr>
        <p:txBody>
          <a:bodyPr lIns="0" tIns="0" rIns="0" bIns="0" rtlCol="0" anchor="t">
            <a:spAutoFit/>
          </a:bodyPr>
          <a:lstStyle/>
          <a:p>
            <a:pPr algn="l">
              <a:lnSpc>
                <a:spcPts val="3107"/>
              </a:lnSpc>
            </a:pPr>
            <a:r>
              <a:rPr lang="en-US" sz="2824" b="1">
                <a:solidFill>
                  <a:srgbClr val="000000"/>
                </a:solidFill>
                <a:latin typeface="+mj-lt"/>
              </a:rPr>
              <a:t>Preferred Auto Glass recognizes the hassle and time-consuming nature associated with repairing or replacing auto glass for vehicles.</a:t>
            </a:r>
          </a:p>
        </p:txBody>
      </p:sp>
      <p:sp>
        <p:nvSpPr>
          <p:cNvPr id="6" name="TextBox 6"/>
          <p:cNvSpPr txBox="1"/>
          <p:nvPr/>
        </p:nvSpPr>
        <p:spPr>
          <a:xfrm>
            <a:off x="653966" y="5447955"/>
            <a:ext cx="6003405" cy="1795363"/>
          </a:xfrm>
          <a:prstGeom prst="rect">
            <a:avLst/>
          </a:prstGeom>
        </p:spPr>
        <p:txBody>
          <a:bodyPr lIns="0" tIns="0" rIns="0" bIns="0" rtlCol="0" anchor="t">
            <a:spAutoFit/>
          </a:bodyPr>
          <a:lstStyle/>
          <a:p>
            <a:pPr algn="l">
              <a:lnSpc>
                <a:spcPts val="3520"/>
              </a:lnSpc>
            </a:pPr>
            <a:r>
              <a:rPr lang="en-US" sz="3200" b="1">
                <a:solidFill>
                  <a:srgbClr val="000000"/>
                </a:solidFill>
                <a:latin typeface="+mj-lt"/>
              </a:rPr>
              <a:t>It's crucial to promptly address the issue at hand. Taking immediate action when handling a minor chip is essential.</a:t>
            </a:r>
          </a:p>
        </p:txBody>
      </p:sp>
      <p:sp>
        <p:nvSpPr>
          <p:cNvPr id="7" name="TextBox 7"/>
          <p:cNvSpPr txBox="1"/>
          <p:nvPr/>
        </p:nvSpPr>
        <p:spPr>
          <a:xfrm>
            <a:off x="8983820" y="5447955"/>
            <a:ext cx="6854834" cy="3141886"/>
          </a:xfrm>
          <a:prstGeom prst="rect">
            <a:avLst/>
          </a:prstGeom>
        </p:spPr>
        <p:txBody>
          <a:bodyPr lIns="0" tIns="0" rIns="0" bIns="0" rtlCol="0" anchor="t">
            <a:spAutoFit/>
          </a:bodyPr>
          <a:lstStyle/>
          <a:p>
            <a:pPr algn="l">
              <a:lnSpc>
                <a:spcPts val="3520"/>
              </a:lnSpc>
            </a:pPr>
            <a:r>
              <a:rPr lang="en-US" sz="3200" b="1" dirty="0">
                <a:solidFill>
                  <a:srgbClr val="000000"/>
                </a:solidFill>
                <a:latin typeface="+mj-lt"/>
              </a:rPr>
              <a:t>The warranty covers all Bonded Glass components, with exceptions for damages resulting from vandalism, theft, natural disasters, owner negligence, or self-inflicted harm. This ensures coverage for specified parts while delineating clear exceptions.</a:t>
            </a:r>
          </a:p>
        </p:txBody>
      </p:sp>
      <p:sp>
        <p:nvSpPr>
          <p:cNvPr id="8" name="Freeform 8">
            <a:hlinkClick r:id="rId2"/>
          </p:cNvPr>
          <p:cNvSpPr/>
          <p:nvPr/>
        </p:nvSpPr>
        <p:spPr>
          <a:xfrm>
            <a:off x="0" y="8613246"/>
            <a:ext cx="4845102" cy="1673754"/>
          </a:xfrm>
          <a:custGeom>
            <a:avLst/>
            <a:gdLst/>
            <a:ahLst/>
            <a:cxnLst/>
            <a:rect l="l" t="t" r="r" b="b"/>
            <a:pathLst>
              <a:path w="4845102" h="1673754">
                <a:moveTo>
                  <a:pt x="0" y="0"/>
                </a:moveTo>
                <a:lnTo>
                  <a:pt x="4845102" y="0"/>
                </a:lnTo>
                <a:lnTo>
                  <a:pt x="4845102" y="1673754"/>
                </a:lnTo>
                <a:lnTo>
                  <a:pt x="0" y="1673754"/>
                </a:lnTo>
                <a:lnTo>
                  <a:pt x="0" y="0"/>
                </a:lnTo>
                <a:close/>
              </a:path>
            </a:pathLst>
          </a:custGeom>
          <a:blipFill>
            <a:blip r:embed="rId3"/>
            <a:stretch>
              <a:fillRect l="-12014" t="-37758" r="-11327" b="-71542"/>
            </a:stretch>
          </a:blipFill>
        </p:spPr>
      </p:sp>
      <p:sp>
        <p:nvSpPr>
          <p:cNvPr id="9" name="Freeform 9"/>
          <p:cNvSpPr/>
          <p:nvPr/>
        </p:nvSpPr>
        <p:spPr>
          <a:xfrm>
            <a:off x="14580789" y="0"/>
            <a:ext cx="4701724" cy="2222633"/>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a:hlinkClick r:id="rId2"/>
          </p:cNvPr>
          <p:cNvSpPr/>
          <p:nvPr/>
        </p:nvSpPr>
        <p:spPr>
          <a:xfrm>
            <a:off x="9963556" y="4055534"/>
            <a:ext cx="8095526" cy="4187657"/>
          </a:xfrm>
          <a:custGeom>
            <a:avLst/>
            <a:gdLst/>
            <a:ahLst/>
            <a:cxnLst/>
            <a:rect l="l" t="t" r="r" b="b"/>
            <a:pathLst>
              <a:path w="8095526" h="4187657">
                <a:moveTo>
                  <a:pt x="0" y="0"/>
                </a:moveTo>
                <a:lnTo>
                  <a:pt x="8095526" y="0"/>
                </a:lnTo>
                <a:lnTo>
                  <a:pt x="8095526" y="4187657"/>
                </a:lnTo>
                <a:lnTo>
                  <a:pt x="0" y="4187657"/>
                </a:lnTo>
                <a:lnTo>
                  <a:pt x="0" y="0"/>
                </a:lnTo>
                <a:close/>
              </a:path>
            </a:pathLst>
          </a:custGeom>
          <a:blipFill>
            <a:blip r:embed="rId3"/>
            <a:stretch>
              <a:fillRect l="-3456"/>
            </a:stretch>
          </a:blipFill>
        </p:spPr>
      </p:sp>
      <p:sp>
        <p:nvSpPr>
          <p:cNvPr id="3" name="TextBox 3"/>
          <p:cNvSpPr txBox="1"/>
          <p:nvPr/>
        </p:nvSpPr>
        <p:spPr>
          <a:xfrm>
            <a:off x="-235737" y="858644"/>
            <a:ext cx="10620170" cy="1232645"/>
          </a:xfrm>
          <a:prstGeom prst="rect">
            <a:avLst/>
          </a:prstGeom>
        </p:spPr>
        <p:txBody>
          <a:bodyPr lIns="0" tIns="0" rIns="0" bIns="0" rtlCol="0" anchor="t">
            <a:spAutoFit/>
          </a:bodyPr>
          <a:lstStyle/>
          <a:p>
            <a:pPr algn="ctr">
              <a:lnSpc>
                <a:spcPts val="9999"/>
              </a:lnSpc>
            </a:pPr>
            <a:r>
              <a:rPr lang="en-US" sz="8000" b="1" dirty="0">
                <a:solidFill>
                  <a:srgbClr val="000000"/>
                </a:solidFill>
                <a:latin typeface="+mj-lt"/>
              </a:rPr>
              <a:t>INSURANCE CLAIMS</a:t>
            </a:r>
          </a:p>
        </p:txBody>
      </p:sp>
      <p:sp>
        <p:nvSpPr>
          <p:cNvPr id="4" name="TextBox 4"/>
          <p:cNvSpPr txBox="1"/>
          <p:nvPr/>
        </p:nvSpPr>
        <p:spPr>
          <a:xfrm>
            <a:off x="733869" y="4093634"/>
            <a:ext cx="8680957" cy="4206280"/>
          </a:xfrm>
          <a:prstGeom prst="rect">
            <a:avLst/>
          </a:prstGeom>
        </p:spPr>
        <p:txBody>
          <a:bodyPr lIns="0" tIns="0" rIns="0" bIns="0" rtlCol="0" anchor="t">
            <a:spAutoFit/>
          </a:bodyPr>
          <a:lstStyle/>
          <a:p>
            <a:pPr algn="l">
              <a:lnSpc>
                <a:spcPts val="4070"/>
              </a:lnSpc>
            </a:pPr>
            <a:r>
              <a:rPr lang="en-US" sz="3700" b="1" dirty="0">
                <a:solidFill>
                  <a:srgbClr val="545454"/>
                </a:solidFill>
                <a:latin typeface="+mj-lt"/>
              </a:rPr>
              <a:t>They work in partnership with a wide range of insurance companies, extending their services beyond the province to streamline and accelerate the claims process. Simply get in touch, provide your vehicle details and claim number, and they'll take care of the entire process, reducing inconvenience and guaranteeing a prompt resolution</a:t>
            </a:r>
          </a:p>
        </p:txBody>
      </p:sp>
      <p:sp>
        <p:nvSpPr>
          <p:cNvPr id="5" name="Freeform 5">
            <a:hlinkClick r:id="rId4"/>
          </p:cNvPr>
          <p:cNvSpPr/>
          <p:nvPr/>
        </p:nvSpPr>
        <p:spPr>
          <a:xfrm>
            <a:off x="-97009" y="8911245"/>
            <a:ext cx="4312461" cy="1341481"/>
          </a:xfrm>
          <a:custGeom>
            <a:avLst/>
            <a:gdLst/>
            <a:ahLst/>
            <a:cxnLst/>
            <a:rect l="l" t="t" r="r" b="b"/>
            <a:pathLst>
              <a:path w="4312461" h="1341481">
                <a:moveTo>
                  <a:pt x="0" y="0"/>
                </a:moveTo>
                <a:lnTo>
                  <a:pt x="4312461" y="0"/>
                </a:lnTo>
                <a:lnTo>
                  <a:pt x="4312461" y="1341481"/>
                </a:lnTo>
                <a:lnTo>
                  <a:pt x="0" y="1341481"/>
                </a:lnTo>
                <a:lnTo>
                  <a:pt x="0" y="0"/>
                </a:lnTo>
                <a:close/>
              </a:path>
            </a:pathLst>
          </a:custGeom>
          <a:blipFill>
            <a:blip r:embed="rId5"/>
            <a:stretch>
              <a:fillRect l="-8761" t="-37758" r="-2304" b="-71542"/>
            </a:stretch>
          </a:blipFill>
        </p:spPr>
      </p:sp>
      <p:sp>
        <p:nvSpPr>
          <p:cNvPr id="6" name="Freeform 6"/>
          <p:cNvSpPr/>
          <p:nvPr/>
        </p:nvSpPr>
        <p:spPr>
          <a:xfrm rot="4423086">
            <a:off x="13742786" y="6733584"/>
            <a:ext cx="5323671" cy="7857779"/>
          </a:xfrm>
          <a:custGeom>
            <a:avLst/>
            <a:gdLst/>
            <a:ahLst/>
            <a:cxnLst/>
            <a:rect l="l" t="t" r="r" b="b"/>
            <a:pathLst>
              <a:path w="5323671" h="7857779">
                <a:moveTo>
                  <a:pt x="0" y="0"/>
                </a:moveTo>
                <a:lnTo>
                  <a:pt x="5323672" y="0"/>
                </a:lnTo>
                <a:lnTo>
                  <a:pt x="5323672" y="7857779"/>
                </a:lnTo>
                <a:lnTo>
                  <a:pt x="0" y="7857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2916319"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486400" y="3400454"/>
            <a:ext cx="7315200" cy="2739875"/>
          </a:xfrm>
          <a:custGeom>
            <a:avLst/>
            <a:gdLst/>
            <a:ahLst/>
            <a:cxnLst/>
            <a:rect l="l" t="t" r="r" b="b"/>
            <a:pathLst>
              <a:path w="7315200" h="2739875">
                <a:moveTo>
                  <a:pt x="0" y="0"/>
                </a:moveTo>
                <a:lnTo>
                  <a:pt x="7315200" y="0"/>
                </a:lnTo>
                <a:lnTo>
                  <a:pt x="7315200" y="2739875"/>
                </a:lnTo>
                <a:lnTo>
                  <a:pt x="0" y="27398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475691">
            <a:off x="12020804" y="482944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8"/>
            <a:stretch>
              <a:fillRect/>
            </a:stretch>
          </a:blipFill>
        </p:spPr>
      </p:sp>
      <p:sp>
        <p:nvSpPr>
          <p:cNvPr id="6" name="Freeform 6"/>
          <p:cNvSpPr/>
          <p:nvPr/>
        </p:nvSpPr>
        <p:spPr>
          <a:xfrm>
            <a:off x="7685840" y="0"/>
            <a:ext cx="10602160" cy="10602160"/>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2">
              <a:alphaModFix amt="18999"/>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11"/>
            <a:stretch>
              <a:fillRect/>
            </a:stretch>
          </a:blipFill>
        </p:spPr>
      </p:sp>
      <p:sp>
        <p:nvSpPr>
          <p:cNvPr id="9" name="TextBox 9"/>
          <p:cNvSpPr txBox="1"/>
          <p:nvPr/>
        </p:nvSpPr>
        <p:spPr>
          <a:xfrm>
            <a:off x="4801905" y="6429232"/>
            <a:ext cx="8684189" cy="3609346"/>
          </a:xfrm>
          <a:prstGeom prst="rect">
            <a:avLst/>
          </a:prstGeom>
        </p:spPr>
        <p:txBody>
          <a:bodyPr lIns="0" tIns="0" rIns="0" bIns="0" rtlCol="0" anchor="t">
            <a:spAutoFit/>
          </a:bodyPr>
          <a:lstStyle/>
          <a:p>
            <a:pPr algn="ctr">
              <a:lnSpc>
                <a:spcPts val="4070"/>
              </a:lnSpc>
            </a:pPr>
            <a:r>
              <a:rPr lang="en-US" sz="3700">
                <a:solidFill>
                  <a:srgbClr val="545454"/>
                </a:solidFill>
                <a:latin typeface="DM Sans Bold"/>
              </a:rPr>
              <a:t>Preferred Auto Glass Ltd.</a:t>
            </a:r>
          </a:p>
          <a:p>
            <a:pPr algn="ctr">
              <a:lnSpc>
                <a:spcPts val="4070"/>
              </a:lnSpc>
            </a:pPr>
            <a:r>
              <a:rPr lang="en-US" sz="3700">
                <a:solidFill>
                  <a:srgbClr val="545454"/>
                </a:solidFill>
                <a:latin typeface="DM Sans"/>
              </a:rPr>
              <a:t>4617-24 Ave South</a:t>
            </a:r>
          </a:p>
          <a:p>
            <a:pPr algn="ctr">
              <a:lnSpc>
                <a:spcPts val="4070"/>
              </a:lnSpc>
            </a:pPr>
            <a:r>
              <a:rPr lang="en-US" sz="3700">
                <a:solidFill>
                  <a:srgbClr val="545454"/>
                </a:solidFill>
                <a:latin typeface="DM Sans"/>
              </a:rPr>
              <a:t>Lethbridge, Alberta T1K-7C1</a:t>
            </a:r>
          </a:p>
          <a:p>
            <a:pPr algn="ctr">
              <a:lnSpc>
                <a:spcPts val="4070"/>
              </a:lnSpc>
            </a:pPr>
            <a:r>
              <a:rPr lang="en-US" sz="3700">
                <a:solidFill>
                  <a:srgbClr val="545454"/>
                </a:solidFill>
                <a:latin typeface="DM Sans"/>
              </a:rPr>
              <a:t>Telephone: </a:t>
            </a:r>
            <a:r>
              <a:rPr lang="en-US" sz="3700" u="sng">
                <a:solidFill>
                  <a:srgbClr val="545454"/>
                </a:solidFill>
                <a:latin typeface="DM Sans"/>
                <a:hlinkClick r:id="rId12" tooltip="tel:403-359-4074"/>
              </a:rPr>
              <a:t>403-359-4074</a:t>
            </a:r>
          </a:p>
          <a:p>
            <a:pPr algn="ctr">
              <a:lnSpc>
                <a:spcPts val="4070"/>
              </a:lnSpc>
            </a:pPr>
            <a:r>
              <a:rPr lang="en-US" sz="3700">
                <a:solidFill>
                  <a:srgbClr val="545454"/>
                </a:solidFill>
                <a:latin typeface="DM Sans"/>
              </a:rPr>
              <a:t>E-mail: </a:t>
            </a:r>
            <a:r>
              <a:rPr lang="en-US" sz="3700" u="sng">
                <a:solidFill>
                  <a:srgbClr val="545454"/>
                </a:solidFill>
                <a:latin typeface="DM Sans"/>
                <a:hlinkClick r:id="rId13" tooltip="mailto:info@preferredautoglass.ca"/>
              </a:rPr>
              <a:t>info@preferredautoglass.ca</a:t>
            </a:r>
          </a:p>
          <a:p>
            <a:pPr algn="ctr">
              <a:lnSpc>
                <a:spcPts val="4070"/>
              </a:lnSpc>
            </a:pPr>
            <a:r>
              <a:rPr lang="en-US" sz="3700">
                <a:solidFill>
                  <a:srgbClr val="545454"/>
                </a:solidFill>
                <a:latin typeface="DM Sans"/>
              </a:rPr>
              <a:t>Website: </a:t>
            </a:r>
            <a:r>
              <a:rPr lang="en-US" sz="3700" u="sng">
                <a:solidFill>
                  <a:srgbClr val="545454"/>
                </a:solidFill>
                <a:latin typeface="DM Sans"/>
                <a:hlinkClick r:id="rId14" tooltip="http://www.preferredautoglass.ca/"/>
              </a:rPr>
              <a:t>www.preferredautoglass.ca</a:t>
            </a:r>
          </a:p>
          <a:p>
            <a:pPr algn="ctr">
              <a:lnSpc>
                <a:spcPts val="4070"/>
              </a:lnSpc>
            </a:pPr>
            <a:endParaRPr/>
          </a:p>
        </p:txBody>
      </p:sp>
      <p:sp>
        <p:nvSpPr>
          <p:cNvPr id="10" name="Freeform 10">
            <a:hlinkClick r:id="rId15"/>
          </p:cNvPr>
          <p:cNvSpPr/>
          <p:nvPr/>
        </p:nvSpPr>
        <p:spPr>
          <a:xfrm>
            <a:off x="6721449" y="1211142"/>
            <a:ext cx="4845102" cy="1673754"/>
          </a:xfrm>
          <a:custGeom>
            <a:avLst/>
            <a:gdLst/>
            <a:ahLst/>
            <a:cxnLst/>
            <a:rect l="l" t="t" r="r" b="b"/>
            <a:pathLst>
              <a:path w="4845102" h="1673754">
                <a:moveTo>
                  <a:pt x="0" y="0"/>
                </a:moveTo>
                <a:lnTo>
                  <a:pt x="4845102" y="0"/>
                </a:lnTo>
                <a:lnTo>
                  <a:pt x="4845102" y="1673754"/>
                </a:lnTo>
                <a:lnTo>
                  <a:pt x="0" y="1673754"/>
                </a:lnTo>
                <a:lnTo>
                  <a:pt x="0" y="0"/>
                </a:lnTo>
                <a:close/>
              </a:path>
            </a:pathLst>
          </a:custGeom>
          <a:blipFill>
            <a:blip r:embed="rId16"/>
            <a:stretch>
              <a:fillRect l="-12014" t="-37758" r="-11327" b="-71542"/>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235</Words>
  <Application>Microsoft Office PowerPoint</Application>
  <PresentationFormat>Custom</PresentationFormat>
  <Paragraphs>17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DM Sans Bold</vt:lpstr>
      <vt:lpstr>DM Sans</vt:lpstr>
      <vt:lpstr>Office Theme</vt:lpstr>
      <vt:lpstr>Slide 1</vt:lpstr>
      <vt:lpstr>Slide 2</vt:lpstr>
      <vt:lpstr>Slide 3</vt:lpstr>
      <vt:lpstr>Slide 4</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Preferred Auto Glass</dc:title>
  <cp:lastModifiedBy>India Infotech</cp:lastModifiedBy>
  <cp:revision>2</cp:revision>
  <dcterms:created xsi:type="dcterms:W3CDTF">2006-08-16T00:00:00Z</dcterms:created>
  <dcterms:modified xsi:type="dcterms:W3CDTF">2024-05-23T08:01:14Z</dcterms:modified>
  <dc:identifier>DAFuy43Mg8I</dc:identifier>
</cp:coreProperties>
</file>