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Calibri" pitchFamily="34" charset="0"/>
      <p:regular r:id="rId7"/>
      <p:bold r:id="rId8"/>
      <p:italic r:id="rId9"/>
      <p:boldItalic r:id="rId10"/>
    </p:embeddedFont>
    <p:embeddedFont>
      <p:font typeface="Cooper BT Bold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-34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ibborthodontics.com/treatment-info" TargetMode="External"/><Relationship Id="rId3" Type="http://schemas.openxmlformats.org/officeDocument/2006/relationships/image" Target="../media/image2.sv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ibborthodontics.com/" TargetMode="External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ibborthodontics.com/" TargetMode="Externa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svg"/><Relationship Id="rId7" Type="http://schemas.openxmlformats.org/officeDocument/2006/relationships/hyperlink" Target="https://www.gibborthodontics.com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ibborthodontics.com/" TargetMode="External"/><Relationship Id="rId3" Type="http://schemas.openxmlformats.org/officeDocument/2006/relationships/image" Target="../media/image2.sv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ibborthodontics.com/treatment-info" TargetMode="External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hyperlink" Target="mailto:info@gibborthodontics.com" TargetMode="External"/><Relationship Id="rId3" Type="http://schemas.openxmlformats.org/officeDocument/2006/relationships/image" Target="../media/image4.svg"/><Relationship Id="rId7" Type="http://schemas.openxmlformats.org/officeDocument/2006/relationships/image" Target="../media/image10.png"/><Relationship Id="rId12" Type="http://schemas.openxmlformats.org/officeDocument/2006/relationships/image" Target="../media/image1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11" Type="http://schemas.openxmlformats.org/officeDocument/2006/relationships/image" Target="../media/image12.png"/><Relationship Id="rId5" Type="http://schemas.openxmlformats.org/officeDocument/2006/relationships/image" Target="../media/image12.svg"/><Relationship Id="rId15" Type="http://schemas.openxmlformats.org/officeDocument/2006/relationships/image" Target="../media/image3.png"/><Relationship Id="rId10" Type="http://schemas.openxmlformats.org/officeDocument/2006/relationships/image" Target="../media/image16.svg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14" Type="http://schemas.openxmlformats.org/officeDocument/2006/relationships/hyperlink" Target="https://www.gibborthodontics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0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15778" y="3009900"/>
            <a:ext cx="15256443" cy="1949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95"/>
              </a:lnSpc>
            </a:pPr>
            <a:r>
              <a:rPr lang="en-US" sz="12987" b="1" dirty="0">
                <a:solidFill>
                  <a:srgbClr val="331C2C"/>
                </a:solidFill>
                <a:latin typeface="+mj-lt"/>
              </a:rPr>
              <a:t>GIBB ORTHODONTICS</a:t>
            </a:r>
          </a:p>
        </p:txBody>
      </p:sp>
      <p:sp>
        <p:nvSpPr>
          <p:cNvPr id="3" name="Freeform 3"/>
          <p:cNvSpPr/>
          <p:nvPr/>
        </p:nvSpPr>
        <p:spPr>
          <a:xfrm>
            <a:off x="-1889093" y="-2025661"/>
            <a:ext cx="4010284" cy="5327672"/>
          </a:xfrm>
          <a:custGeom>
            <a:avLst/>
            <a:gdLst/>
            <a:ahLst/>
            <a:cxnLst/>
            <a:rect l="l" t="t" r="r" b="b"/>
            <a:pathLst>
              <a:path w="4010284" h="5327672">
                <a:moveTo>
                  <a:pt x="0" y="0"/>
                </a:moveTo>
                <a:lnTo>
                  <a:pt x="4010284" y="0"/>
                </a:lnTo>
                <a:lnTo>
                  <a:pt x="4010284" y="5327672"/>
                </a:lnTo>
                <a:lnTo>
                  <a:pt x="0" y="53276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746247">
            <a:off x="-1156514" y="5381726"/>
            <a:ext cx="6088034" cy="7200900"/>
          </a:xfrm>
          <a:custGeom>
            <a:avLst/>
            <a:gdLst/>
            <a:ahLst/>
            <a:cxnLst/>
            <a:rect l="l" t="t" r="r" b="b"/>
            <a:pathLst>
              <a:path w="6088034" h="7200900">
                <a:moveTo>
                  <a:pt x="0" y="0"/>
                </a:moveTo>
                <a:lnTo>
                  <a:pt x="6088034" y="0"/>
                </a:lnTo>
                <a:lnTo>
                  <a:pt x="6088034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0690362">
            <a:off x="12526631" y="-2276459"/>
            <a:ext cx="6088034" cy="7200900"/>
          </a:xfrm>
          <a:custGeom>
            <a:avLst/>
            <a:gdLst/>
            <a:ahLst/>
            <a:cxnLst/>
            <a:rect l="l" t="t" r="r" b="b"/>
            <a:pathLst>
              <a:path w="6088034" h="7200900">
                <a:moveTo>
                  <a:pt x="0" y="0"/>
                </a:moveTo>
                <a:lnTo>
                  <a:pt x="6088034" y="0"/>
                </a:lnTo>
                <a:lnTo>
                  <a:pt x="6088034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0659771">
            <a:off x="16282858" y="6968873"/>
            <a:ext cx="4010284" cy="5327672"/>
          </a:xfrm>
          <a:custGeom>
            <a:avLst/>
            <a:gdLst/>
            <a:ahLst/>
            <a:cxnLst/>
            <a:rect l="l" t="t" r="r" b="b"/>
            <a:pathLst>
              <a:path w="4010284" h="5327672">
                <a:moveTo>
                  <a:pt x="0" y="0"/>
                </a:moveTo>
                <a:lnTo>
                  <a:pt x="4010284" y="0"/>
                </a:lnTo>
                <a:lnTo>
                  <a:pt x="4010284" y="5327672"/>
                </a:lnTo>
                <a:lnTo>
                  <a:pt x="0" y="53276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>
            <a:hlinkClick r:id="rId6"/>
          </p:cNvPr>
          <p:cNvSpPr/>
          <p:nvPr/>
        </p:nvSpPr>
        <p:spPr>
          <a:xfrm>
            <a:off x="6295392" y="1028700"/>
            <a:ext cx="5697216" cy="1038159"/>
          </a:xfrm>
          <a:custGeom>
            <a:avLst/>
            <a:gdLst/>
            <a:ahLst/>
            <a:cxnLst/>
            <a:rect l="l" t="t" r="r" b="b"/>
            <a:pathLst>
              <a:path w="5697216" h="1038159">
                <a:moveTo>
                  <a:pt x="0" y="0"/>
                </a:moveTo>
                <a:lnTo>
                  <a:pt x="5697216" y="0"/>
                </a:lnTo>
                <a:lnTo>
                  <a:pt x="5697216" y="1038159"/>
                </a:lnTo>
                <a:lnTo>
                  <a:pt x="0" y="103815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Freeform 8">
            <a:hlinkClick r:id="rId8"/>
          </p:cNvPr>
          <p:cNvSpPr/>
          <p:nvPr/>
        </p:nvSpPr>
        <p:spPr>
          <a:xfrm>
            <a:off x="6295392" y="6482367"/>
            <a:ext cx="5554438" cy="3721423"/>
          </a:xfrm>
          <a:custGeom>
            <a:avLst/>
            <a:gdLst/>
            <a:ahLst/>
            <a:cxnLst/>
            <a:rect l="l" t="t" r="r" b="b"/>
            <a:pathLst>
              <a:path w="5554438" h="3721423">
                <a:moveTo>
                  <a:pt x="0" y="0"/>
                </a:moveTo>
                <a:lnTo>
                  <a:pt x="5554437" y="0"/>
                </a:lnTo>
                <a:lnTo>
                  <a:pt x="5554437" y="3721423"/>
                </a:lnTo>
                <a:lnTo>
                  <a:pt x="0" y="372142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r="-1449"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0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91340" y="2905505"/>
            <a:ext cx="14705320" cy="4492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52"/>
              </a:lnSpc>
            </a:pPr>
            <a:r>
              <a:rPr lang="en-US" sz="4180" b="1">
                <a:solidFill>
                  <a:srgbClr val="331C2C"/>
                </a:solidFill>
                <a:latin typeface="+mj-lt"/>
              </a:rPr>
              <a:t>Based in Lethbridge, Alberta, Gibb Orthodontics is dedicated to improving smiles and self-esteem throughout the province. Using state-of-the-art orthodontic methods and tools, such as In-Ovation C, In-Ovation R, and discrete Invisalign aligners, they put the needs of their patients first. Their first goal is still to give their cherished patients the best care possible.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553980" y="895350"/>
            <a:ext cx="13180039" cy="1204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b="1">
                <a:solidFill>
                  <a:srgbClr val="331C2C"/>
                </a:solidFill>
                <a:latin typeface="+mj-lt"/>
              </a:rPr>
              <a:t>ABSTRACT</a:t>
            </a:r>
          </a:p>
        </p:txBody>
      </p:sp>
      <p:sp>
        <p:nvSpPr>
          <p:cNvPr id="4" name="Freeform 4"/>
          <p:cNvSpPr/>
          <p:nvPr/>
        </p:nvSpPr>
        <p:spPr>
          <a:xfrm rot="10659771">
            <a:off x="16939064" y="7804610"/>
            <a:ext cx="3371126" cy="4478549"/>
          </a:xfrm>
          <a:custGeom>
            <a:avLst/>
            <a:gdLst/>
            <a:ahLst/>
            <a:cxnLst/>
            <a:rect l="l" t="t" r="r" b="b"/>
            <a:pathLst>
              <a:path w="3371126" h="4478549">
                <a:moveTo>
                  <a:pt x="0" y="0"/>
                </a:moveTo>
                <a:lnTo>
                  <a:pt x="3371126" y="0"/>
                </a:lnTo>
                <a:lnTo>
                  <a:pt x="3371126" y="4478549"/>
                </a:lnTo>
                <a:lnTo>
                  <a:pt x="0" y="44785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6479430" y="8470436"/>
            <a:ext cx="1193520" cy="1159060"/>
            <a:chOff x="0" y="0"/>
            <a:chExt cx="1591360" cy="1545414"/>
          </a:xfrm>
        </p:grpSpPr>
        <p:grpSp>
          <p:nvGrpSpPr>
            <p:cNvPr id="6" name="Group 6"/>
            <p:cNvGrpSpPr/>
            <p:nvPr/>
          </p:nvGrpSpPr>
          <p:grpSpPr>
            <a:xfrm>
              <a:off x="22973" y="0"/>
              <a:ext cx="1545414" cy="1545414"/>
              <a:chOff x="0" y="0"/>
              <a:chExt cx="812800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CEB3C0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0" y="209522"/>
              <a:ext cx="1591360" cy="10761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90"/>
                </a:lnSpc>
              </a:pPr>
              <a:r>
                <a:rPr lang="en-US" sz="4850">
                  <a:solidFill>
                    <a:srgbClr val="331C2C"/>
                  </a:solidFill>
                  <a:latin typeface="Cooper BT Bold"/>
                </a:rPr>
                <a:t>2</a:t>
              </a:r>
            </a:p>
          </p:txBody>
        </p:sp>
      </p:grpSp>
      <p:sp>
        <p:nvSpPr>
          <p:cNvPr id="10" name="Freeform 10"/>
          <p:cNvSpPr/>
          <p:nvPr/>
        </p:nvSpPr>
        <p:spPr>
          <a:xfrm rot="-10690362">
            <a:off x="14516937" y="-1346836"/>
            <a:ext cx="4134546" cy="4890324"/>
          </a:xfrm>
          <a:custGeom>
            <a:avLst/>
            <a:gdLst/>
            <a:ahLst/>
            <a:cxnLst/>
            <a:rect l="l" t="t" r="r" b="b"/>
            <a:pathLst>
              <a:path w="4134546" h="4890324">
                <a:moveTo>
                  <a:pt x="0" y="0"/>
                </a:moveTo>
                <a:lnTo>
                  <a:pt x="4134546" y="0"/>
                </a:lnTo>
                <a:lnTo>
                  <a:pt x="4134546" y="4890323"/>
                </a:lnTo>
                <a:lnTo>
                  <a:pt x="0" y="48903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1889093" y="-1787536"/>
            <a:ext cx="3105152" cy="4125202"/>
          </a:xfrm>
          <a:custGeom>
            <a:avLst/>
            <a:gdLst/>
            <a:ahLst/>
            <a:cxnLst/>
            <a:rect l="l" t="t" r="r" b="b"/>
            <a:pathLst>
              <a:path w="3105152" h="4125202">
                <a:moveTo>
                  <a:pt x="0" y="0"/>
                </a:moveTo>
                <a:lnTo>
                  <a:pt x="3105152" y="0"/>
                </a:lnTo>
                <a:lnTo>
                  <a:pt x="3105152" y="4125202"/>
                </a:lnTo>
                <a:lnTo>
                  <a:pt x="0" y="41252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665646">
            <a:off x="-607849" y="7151772"/>
            <a:ext cx="4135775" cy="4891777"/>
          </a:xfrm>
          <a:custGeom>
            <a:avLst/>
            <a:gdLst/>
            <a:ahLst/>
            <a:cxnLst/>
            <a:rect l="l" t="t" r="r" b="b"/>
            <a:pathLst>
              <a:path w="4135775" h="4891777">
                <a:moveTo>
                  <a:pt x="0" y="0"/>
                </a:moveTo>
                <a:lnTo>
                  <a:pt x="4135775" y="0"/>
                </a:lnTo>
                <a:lnTo>
                  <a:pt x="4135775" y="4891776"/>
                </a:lnTo>
                <a:lnTo>
                  <a:pt x="0" y="48917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>
            <a:hlinkClick r:id="rId6"/>
          </p:cNvPr>
          <p:cNvSpPr/>
          <p:nvPr/>
        </p:nvSpPr>
        <p:spPr>
          <a:xfrm>
            <a:off x="0" y="9464750"/>
            <a:ext cx="4564259" cy="831709"/>
          </a:xfrm>
          <a:custGeom>
            <a:avLst/>
            <a:gdLst/>
            <a:ahLst/>
            <a:cxnLst/>
            <a:rect l="l" t="t" r="r" b="b"/>
            <a:pathLst>
              <a:path w="4564259" h="831709">
                <a:moveTo>
                  <a:pt x="0" y="0"/>
                </a:moveTo>
                <a:lnTo>
                  <a:pt x="4564259" y="0"/>
                </a:lnTo>
                <a:lnTo>
                  <a:pt x="4564259" y="831709"/>
                </a:lnTo>
                <a:lnTo>
                  <a:pt x="0" y="83170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0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39678" y="4229853"/>
            <a:ext cx="687410" cy="913647"/>
          </a:xfrm>
          <a:custGeom>
            <a:avLst/>
            <a:gdLst/>
            <a:ahLst/>
            <a:cxnLst/>
            <a:rect l="l" t="t" r="r" b="b"/>
            <a:pathLst>
              <a:path w="687410" h="913647">
                <a:moveTo>
                  <a:pt x="0" y="0"/>
                </a:moveTo>
                <a:lnTo>
                  <a:pt x="687410" y="0"/>
                </a:lnTo>
                <a:lnTo>
                  <a:pt x="687410" y="913647"/>
                </a:lnTo>
                <a:lnTo>
                  <a:pt x="0" y="913647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139678" y="7165875"/>
            <a:ext cx="687410" cy="913647"/>
          </a:xfrm>
          <a:custGeom>
            <a:avLst/>
            <a:gdLst/>
            <a:ahLst/>
            <a:cxnLst/>
            <a:rect l="l" t="t" r="r" b="b"/>
            <a:pathLst>
              <a:path w="687410" h="913647">
                <a:moveTo>
                  <a:pt x="0" y="0"/>
                </a:moveTo>
                <a:lnTo>
                  <a:pt x="687410" y="0"/>
                </a:lnTo>
                <a:lnTo>
                  <a:pt x="687410" y="913647"/>
                </a:lnTo>
                <a:lnTo>
                  <a:pt x="0" y="913647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037833" y="218475"/>
            <a:ext cx="1756541" cy="214935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564056" y="1264577"/>
            <a:ext cx="11475704" cy="1105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1"/>
              </a:lnSpc>
            </a:pPr>
            <a:r>
              <a:rPr lang="en-US" sz="4155" b="1">
                <a:solidFill>
                  <a:srgbClr val="172545"/>
                </a:solidFill>
                <a:latin typeface="+mj-lt"/>
              </a:rPr>
              <a:t>Their dental clinic stands ready to cater to all your dental requirements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004377" y="4081854"/>
            <a:ext cx="11841366" cy="1455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02"/>
              </a:lnSpc>
            </a:pPr>
            <a:r>
              <a:rPr lang="en-US" sz="2790" b="1" dirty="0">
                <a:solidFill>
                  <a:srgbClr val="172545"/>
                </a:solidFill>
                <a:latin typeface="+mj-lt"/>
              </a:rPr>
              <a:t>Their array of services caters extensively to adults, encompassing early intervention and specialized care tailored to address unique needs, guaranteeing thorough and personalized support.</a:t>
            </a:r>
          </a:p>
          <a:p>
            <a:pPr algn="l">
              <a:lnSpc>
                <a:spcPts val="2902"/>
              </a:lnSpc>
            </a:pPr>
            <a:endParaRPr b="1">
              <a:latin typeface="+mj-lt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004377" y="6867292"/>
            <a:ext cx="12576928" cy="15203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02"/>
              </a:lnSpc>
            </a:pPr>
            <a:r>
              <a:rPr lang="en-US" sz="2790" b="1">
                <a:solidFill>
                  <a:srgbClr val="172545"/>
                </a:solidFill>
                <a:latin typeface="+mj-lt"/>
              </a:rPr>
              <a:t>They maintain their dedication beyond treatment, providing holistic post-care solutions. This encompasses retention strategies and the utilization of advanced techniques like indirect bonding, ensuring ongoing success and upkeep well beyond the treatment phase.</a:t>
            </a:r>
          </a:p>
        </p:txBody>
      </p:sp>
      <p:sp>
        <p:nvSpPr>
          <p:cNvPr id="8" name="Freeform 8"/>
          <p:cNvSpPr/>
          <p:nvPr/>
        </p:nvSpPr>
        <p:spPr>
          <a:xfrm rot="-10690362">
            <a:off x="15116677" y="-882670"/>
            <a:ext cx="4134546" cy="4890324"/>
          </a:xfrm>
          <a:custGeom>
            <a:avLst/>
            <a:gdLst/>
            <a:ahLst/>
            <a:cxnLst/>
            <a:rect l="l" t="t" r="r" b="b"/>
            <a:pathLst>
              <a:path w="4134546" h="4890324">
                <a:moveTo>
                  <a:pt x="0" y="0"/>
                </a:moveTo>
                <a:lnTo>
                  <a:pt x="4134547" y="0"/>
                </a:lnTo>
                <a:lnTo>
                  <a:pt x="4134547" y="4890324"/>
                </a:lnTo>
                <a:lnTo>
                  <a:pt x="0" y="48903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hlinkClick r:id="rId7"/>
          </p:cNvPr>
          <p:cNvSpPr/>
          <p:nvPr/>
        </p:nvSpPr>
        <p:spPr>
          <a:xfrm>
            <a:off x="0" y="9464750"/>
            <a:ext cx="4564259" cy="831709"/>
          </a:xfrm>
          <a:custGeom>
            <a:avLst/>
            <a:gdLst/>
            <a:ahLst/>
            <a:cxnLst/>
            <a:rect l="l" t="t" r="r" b="b"/>
            <a:pathLst>
              <a:path w="4564259" h="831709">
                <a:moveTo>
                  <a:pt x="0" y="0"/>
                </a:moveTo>
                <a:lnTo>
                  <a:pt x="4564259" y="0"/>
                </a:lnTo>
                <a:lnTo>
                  <a:pt x="4564259" y="831709"/>
                </a:lnTo>
                <a:lnTo>
                  <a:pt x="0" y="83170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0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3876405" y="2406743"/>
            <a:ext cx="16103709" cy="1201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b="1">
                <a:solidFill>
                  <a:srgbClr val="331C2C"/>
                </a:solidFill>
                <a:latin typeface="+mj-lt"/>
              </a:rPr>
              <a:t>VALUES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411959" y="3850434"/>
            <a:ext cx="9155667" cy="3869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25"/>
              </a:lnSpc>
            </a:pPr>
            <a:r>
              <a:rPr lang="en-US" sz="3661" b="1" dirty="0">
                <a:solidFill>
                  <a:srgbClr val="331C2C"/>
                </a:solidFill>
                <a:latin typeface="+mj-lt"/>
              </a:rPr>
              <a:t>Being one of </a:t>
            </a:r>
            <a:r>
              <a:rPr lang="en-US" sz="3661" b="1" dirty="0" err="1">
                <a:solidFill>
                  <a:srgbClr val="331C2C"/>
                </a:solidFill>
                <a:latin typeface="+mj-lt"/>
              </a:rPr>
              <a:t>Lethbridge's</a:t>
            </a:r>
            <a:r>
              <a:rPr lang="en-US" sz="3661" b="1" dirty="0">
                <a:solidFill>
                  <a:srgbClr val="331C2C"/>
                </a:solidFill>
                <a:latin typeface="+mj-lt"/>
              </a:rPr>
              <a:t> leading orthodontic groups, they are deeply committed to offering top-notch orthodontic treatment. Their specialty is developing the "Smile of a Lifetime," thus their attention extends beyond bettering oral health. </a:t>
            </a:r>
          </a:p>
        </p:txBody>
      </p:sp>
      <p:sp>
        <p:nvSpPr>
          <p:cNvPr id="4" name="Freeform 4"/>
          <p:cNvSpPr/>
          <p:nvPr/>
        </p:nvSpPr>
        <p:spPr>
          <a:xfrm rot="10659771">
            <a:off x="16939064" y="7804610"/>
            <a:ext cx="3371126" cy="4478549"/>
          </a:xfrm>
          <a:custGeom>
            <a:avLst/>
            <a:gdLst/>
            <a:ahLst/>
            <a:cxnLst/>
            <a:rect l="l" t="t" r="r" b="b"/>
            <a:pathLst>
              <a:path w="3371126" h="4478549">
                <a:moveTo>
                  <a:pt x="0" y="0"/>
                </a:moveTo>
                <a:lnTo>
                  <a:pt x="3371126" y="0"/>
                </a:lnTo>
                <a:lnTo>
                  <a:pt x="3371126" y="4478549"/>
                </a:lnTo>
                <a:lnTo>
                  <a:pt x="0" y="44785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6479430" y="8470436"/>
            <a:ext cx="1193520" cy="1159060"/>
            <a:chOff x="0" y="0"/>
            <a:chExt cx="1591360" cy="1545414"/>
          </a:xfrm>
        </p:grpSpPr>
        <p:grpSp>
          <p:nvGrpSpPr>
            <p:cNvPr id="6" name="Group 6"/>
            <p:cNvGrpSpPr/>
            <p:nvPr/>
          </p:nvGrpSpPr>
          <p:grpSpPr>
            <a:xfrm>
              <a:off x="22973" y="0"/>
              <a:ext cx="1545414" cy="1545414"/>
              <a:chOff x="0" y="0"/>
              <a:chExt cx="812800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CEB3C0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0" y="209522"/>
              <a:ext cx="1591360" cy="10761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90"/>
                </a:lnSpc>
              </a:pPr>
              <a:r>
                <a:rPr lang="en-US" sz="4850">
                  <a:solidFill>
                    <a:srgbClr val="331C2C"/>
                  </a:solidFill>
                  <a:latin typeface="Cooper BT Bold"/>
                </a:rPr>
                <a:t>6</a:t>
              </a:r>
            </a:p>
          </p:txBody>
        </p:sp>
      </p:grpSp>
      <p:sp>
        <p:nvSpPr>
          <p:cNvPr id="10" name="Freeform 10"/>
          <p:cNvSpPr/>
          <p:nvPr/>
        </p:nvSpPr>
        <p:spPr>
          <a:xfrm rot="-10690362">
            <a:off x="14516937" y="-1346836"/>
            <a:ext cx="4134546" cy="4890324"/>
          </a:xfrm>
          <a:custGeom>
            <a:avLst/>
            <a:gdLst/>
            <a:ahLst/>
            <a:cxnLst/>
            <a:rect l="l" t="t" r="r" b="b"/>
            <a:pathLst>
              <a:path w="4134546" h="4890324">
                <a:moveTo>
                  <a:pt x="0" y="0"/>
                </a:moveTo>
                <a:lnTo>
                  <a:pt x="4134546" y="0"/>
                </a:lnTo>
                <a:lnTo>
                  <a:pt x="4134546" y="4890323"/>
                </a:lnTo>
                <a:lnTo>
                  <a:pt x="0" y="48903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1889093" y="-1787536"/>
            <a:ext cx="3105152" cy="4125202"/>
          </a:xfrm>
          <a:custGeom>
            <a:avLst/>
            <a:gdLst/>
            <a:ahLst/>
            <a:cxnLst/>
            <a:rect l="l" t="t" r="r" b="b"/>
            <a:pathLst>
              <a:path w="3105152" h="4125202">
                <a:moveTo>
                  <a:pt x="0" y="0"/>
                </a:moveTo>
                <a:lnTo>
                  <a:pt x="3105152" y="0"/>
                </a:lnTo>
                <a:lnTo>
                  <a:pt x="3105152" y="4125202"/>
                </a:lnTo>
                <a:lnTo>
                  <a:pt x="0" y="41252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665646">
            <a:off x="-607849" y="7151772"/>
            <a:ext cx="4135775" cy="4891777"/>
          </a:xfrm>
          <a:custGeom>
            <a:avLst/>
            <a:gdLst/>
            <a:ahLst/>
            <a:cxnLst/>
            <a:rect l="l" t="t" r="r" b="b"/>
            <a:pathLst>
              <a:path w="4135775" h="4891777">
                <a:moveTo>
                  <a:pt x="0" y="0"/>
                </a:moveTo>
                <a:lnTo>
                  <a:pt x="4135775" y="0"/>
                </a:lnTo>
                <a:lnTo>
                  <a:pt x="4135775" y="4891776"/>
                </a:lnTo>
                <a:lnTo>
                  <a:pt x="0" y="48917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12217663" y="1708243"/>
            <a:ext cx="3981450" cy="6438900"/>
            <a:chOff x="0" y="0"/>
            <a:chExt cx="5308600" cy="8585200"/>
          </a:xfrm>
        </p:grpSpPr>
        <p:pic>
          <p:nvPicPr>
            <p:cNvPr id="14" name="Picture 14">
              <a:hlinkClick r:id="rId6"/>
            </p:cNvPr>
            <p:cNvPicPr>
              <a:picLocks noChangeAspect="1"/>
            </p:cNvPicPr>
            <p:nvPr/>
          </p:nvPicPr>
          <p:blipFill>
            <a:blip r:embed="rId7"/>
            <a:srcRect l="30553" r="30553"/>
            <a:stretch>
              <a:fillRect/>
            </a:stretch>
          </p:blipFill>
          <p:spPr>
            <a:xfrm>
              <a:off x="0" y="0"/>
              <a:ext cx="5308600" cy="8585200"/>
            </a:xfrm>
            <a:prstGeom prst="rect">
              <a:avLst/>
            </a:prstGeom>
          </p:spPr>
        </p:pic>
      </p:grpSp>
      <p:sp>
        <p:nvSpPr>
          <p:cNvPr id="15" name="Freeform 15">
            <a:hlinkClick r:id="rId8"/>
          </p:cNvPr>
          <p:cNvSpPr/>
          <p:nvPr/>
        </p:nvSpPr>
        <p:spPr>
          <a:xfrm>
            <a:off x="0" y="9464750"/>
            <a:ext cx="4564259" cy="831709"/>
          </a:xfrm>
          <a:custGeom>
            <a:avLst/>
            <a:gdLst/>
            <a:ahLst/>
            <a:cxnLst/>
            <a:rect l="l" t="t" r="r" b="b"/>
            <a:pathLst>
              <a:path w="4564259" h="831709">
                <a:moveTo>
                  <a:pt x="0" y="0"/>
                </a:moveTo>
                <a:lnTo>
                  <a:pt x="4564259" y="0"/>
                </a:lnTo>
                <a:lnTo>
                  <a:pt x="4564259" y="831709"/>
                </a:lnTo>
                <a:lnTo>
                  <a:pt x="0" y="83170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0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448939"/>
            <a:ext cx="15733868" cy="1694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87"/>
              </a:lnSpc>
            </a:pPr>
            <a:r>
              <a:rPr lang="en-US" sz="9919" b="1" dirty="0">
                <a:solidFill>
                  <a:srgbClr val="331C2C"/>
                </a:solidFill>
                <a:latin typeface="+mj-lt"/>
              </a:rPr>
              <a:t>GET IN TOUCH</a:t>
            </a:r>
          </a:p>
        </p:txBody>
      </p:sp>
      <p:sp>
        <p:nvSpPr>
          <p:cNvPr id="3" name="Freeform 3"/>
          <p:cNvSpPr/>
          <p:nvPr/>
        </p:nvSpPr>
        <p:spPr>
          <a:xfrm rot="-10690362">
            <a:off x="12526631" y="-2276459"/>
            <a:ext cx="6088034" cy="7200900"/>
          </a:xfrm>
          <a:custGeom>
            <a:avLst/>
            <a:gdLst/>
            <a:ahLst/>
            <a:cxnLst/>
            <a:rect l="l" t="t" r="r" b="b"/>
            <a:pathLst>
              <a:path w="6088034" h="7200900">
                <a:moveTo>
                  <a:pt x="0" y="0"/>
                </a:moveTo>
                <a:lnTo>
                  <a:pt x="6088034" y="0"/>
                </a:lnTo>
                <a:lnTo>
                  <a:pt x="6088034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746247">
            <a:off x="-1185089" y="5590780"/>
            <a:ext cx="6088034" cy="7200900"/>
          </a:xfrm>
          <a:custGeom>
            <a:avLst/>
            <a:gdLst/>
            <a:ahLst/>
            <a:cxnLst/>
            <a:rect l="l" t="t" r="r" b="b"/>
            <a:pathLst>
              <a:path w="6088034" h="7200900">
                <a:moveTo>
                  <a:pt x="0" y="0"/>
                </a:moveTo>
                <a:lnTo>
                  <a:pt x="6088034" y="0"/>
                </a:lnTo>
                <a:lnTo>
                  <a:pt x="6088034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889093" y="-2025661"/>
            <a:ext cx="4010284" cy="5327672"/>
          </a:xfrm>
          <a:custGeom>
            <a:avLst/>
            <a:gdLst/>
            <a:ahLst/>
            <a:cxnLst/>
            <a:rect l="l" t="t" r="r" b="b"/>
            <a:pathLst>
              <a:path w="4010284" h="5327672">
                <a:moveTo>
                  <a:pt x="0" y="0"/>
                </a:moveTo>
                <a:lnTo>
                  <a:pt x="4010284" y="0"/>
                </a:lnTo>
                <a:lnTo>
                  <a:pt x="4010284" y="5327672"/>
                </a:lnTo>
                <a:lnTo>
                  <a:pt x="0" y="53276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0659771">
            <a:off x="16282858" y="6968873"/>
            <a:ext cx="4010284" cy="5327672"/>
          </a:xfrm>
          <a:custGeom>
            <a:avLst/>
            <a:gdLst/>
            <a:ahLst/>
            <a:cxnLst/>
            <a:rect l="l" t="t" r="r" b="b"/>
            <a:pathLst>
              <a:path w="4010284" h="5327672">
                <a:moveTo>
                  <a:pt x="0" y="0"/>
                </a:moveTo>
                <a:lnTo>
                  <a:pt x="4010284" y="0"/>
                </a:lnTo>
                <a:lnTo>
                  <a:pt x="4010284" y="5327672"/>
                </a:lnTo>
                <a:lnTo>
                  <a:pt x="0" y="53276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 rot="603713">
            <a:off x="4246963" y="6681753"/>
            <a:ext cx="1328073" cy="1625068"/>
          </a:xfrm>
          <a:prstGeom prst="rect">
            <a:avLst/>
          </a:prstGeom>
        </p:spPr>
      </p:pic>
      <p:sp>
        <p:nvSpPr>
          <p:cNvPr id="8" name="Freeform 8"/>
          <p:cNvSpPr/>
          <p:nvPr/>
        </p:nvSpPr>
        <p:spPr>
          <a:xfrm>
            <a:off x="5963478" y="7095609"/>
            <a:ext cx="659819" cy="659819"/>
          </a:xfrm>
          <a:custGeom>
            <a:avLst/>
            <a:gdLst/>
            <a:ahLst/>
            <a:cxnLst/>
            <a:rect l="l" t="t" r="r" b="b"/>
            <a:pathLst>
              <a:path w="659819" h="659819">
                <a:moveTo>
                  <a:pt x="0" y="0"/>
                </a:moveTo>
                <a:lnTo>
                  <a:pt x="659819" y="0"/>
                </a:lnTo>
                <a:lnTo>
                  <a:pt x="659819" y="659819"/>
                </a:lnTo>
                <a:lnTo>
                  <a:pt x="0" y="65981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963478" y="8072901"/>
            <a:ext cx="659819" cy="470946"/>
          </a:xfrm>
          <a:custGeom>
            <a:avLst/>
            <a:gdLst/>
            <a:ahLst/>
            <a:cxnLst/>
            <a:rect l="l" t="t" r="r" b="b"/>
            <a:pathLst>
              <a:path w="659819" h="470946">
                <a:moveTo>
                  <a:pt x="0" y="0"/>
                </a:moveTo>
                <a:lnTo>
                  <a:pt x="659819" y="0"/>
                </a:lnTo>
                <a:lnTo>
                  <a:pt x="659819" y="470946"/>
                </a:lnTo>
                <a:lnTo>
                  <a:pt x="0" y="47094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981519" y="8835937"/>
            <a:ext cx="641778" cy="641778"/>
          </a:xfrm>
          <a:custGeom>
            <a:avLst/>
            <a:gdLst/>
            <a:ahLst/>
            <a:cxnLst/>
            <a:rect l="l" t="t" r="r" b="b"/>
            <a:pathLst>
              <a:path w="641778" h="641778">
                <a:moveTo>
                  <a:pt x="0" y="0"/>
                </a:moveTo>
                <a:lnTo>
                  <a:pt x="641778" y="0"/>
                </a:lnTo>
                <a:lnTo>
                  <a:pt x="641778" y="641778"/>
                </a:lnTo>
                <a:lnTo>
                  <a:pt x="0" y="64177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6880472" y="7101986"/>
            <a:ext cx="2722811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1">
                <a:solidFill>
                  <a:srgbClr val="172545"/>
                </a:solidFill>
                <a:latin typeface="+mj-lt"/>
              </a:rPr>
              <a:t>4033804999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880472" y="7939551"/>
            <a:ext cx="5878264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1" u="sng">
                <a:solidFill>
                  <a:srgbClr val="172545"/>
                </a:solidFill>
                <a:latin typeface="+mj-lt"/>
                <a:hlinkClick r:id="rId13" tooltip="mailto:info@gibborthodontics.com"/>
              </a:rPr>
              <a:t>info@gibborthodontics.com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864723" y="8867697"/>
            <a:ext cx="7501830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1">
                <a:solidFill>
                  <a:srgbClr val="172545"/>
                </a:solidFill>
                <a:latin typeface="+mj-lt"/>
              </a:rPr>
              <a:t>https://www.gibborthodontics.com/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066469" y="6096119"/>
            <a:ext cx="13658331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1">
                <a:solidFill>
                  <a:srgbClr val="172545"/>
                </a:solidFill>
                <a:latin typeface="+mj-lt"/>
              </a:rPr>
              <a:t>310, Lethbridge, AB T1K 7B4 </a:t>
            </a:r>
          </a:p>
        </p:txBody>
      </p:sp>
      <p:sp>
        <p:nvSpPr>
          <p:cNvPr id="15" name="Freeform 15">
            <a:hlinkClick r:id="rId14"/>
          </p:cNvPr>
          <p:cNvSpPr/>
          <p:nvPr/>
        </p:nvSpPr>
        <p:spPr>
          <a:xfrm>
            <a:off x="5265656" y="1547520"/>
            <a:ext cx="6858914" cy="1249847"/>
          </a:xfrm>
          <a:custGeom>
            <a:avLst/>
            <a:gdLst/>
            <a:ahLst/>
            <a:cxnLst/>
            <a:rect l="l" t="t" r="r" b="b"/>
            <a:pathLst>
              <a:path w="6858914" h="1249847">
                <a:moveTo>
                  <a:pt x="0" y="0"/>
                </a:moveTo>
                <a:lnTo>
                  <a:pt x="6858915" y="0"/>
                </a:lnTo>
                <a:lnTo>
                  <a:pt x="6858915" y="1249847"/>
                </a:lnTo>
                <a:lnTo>
                  <a:pt x="0" y="1249847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199</Words>
  <Application>Microsoft Office PowerPoint</Application>
  <PresentationFormat>Custom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Cooper BT Bold</vt:lpstr>
      <vt:lpstr>Office Theme</vt:lpstr>
      <vt:lpstr>Slide 1</vt:lpstr>
      <vt:lpstr>Slide 2</vt:lpstr>
      <vt:lpstr>Slide 3</vt:lpstr>
      <vt:lpstr>Slide 4</vt:lpstr>
      <vt:lpstr>Slide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Gibb Orthodontics</dc:title>
  <cp:lastModifiedBy>India Infotech</cp:lastModifiedBy>
  <cp:revision>2</cp:revision>
  <dcterms:created xsi:type="dcterms:W3CDTF">2006-08-16T00:00:00Z</dcterms:created>
  <dcterms:modified xsi:type="dcterms:W3CDTF">2024-05-23T09:03:51Z</dcterms:modified>
  <dc:identifier>DAFr4xrzwSQ</dc:identifier>
</cp:coreProperties>
</file>