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1"/>
  </p:notesMasterIdLst>
  <p:handoutMasterIdLst>
    <p:handoutMasterId r:id="rId12"/>
  </p:handoutMasterIdLst>
  <p:sldIdLst>
    <p:sldId id="257" r:id="rId3"/>
    <p:sldId id="312" r:id="rId4"/>
    <p:sldId id="299" r:id="rId5"/>
    <p:sldId id="269" r:id="rId6"/>
    <p:sldId id="307" r:id="rId7"/>
    <p:sldId id="313" r:id="rId8"/>
    <p:sldId id="314" r:id="rId9"/>
    <p:sldId id="29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28-09-2023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9/28/2023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9/28/2023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9/28/2023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9/28/2023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9/28/2023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9/28/2023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9/28/2023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dried-actinidia-berry-market" TargetMode="External"/><Relationship Id="rId2" Type="http://schemas.openxmlformats.org/officeDocument/2006/relationships/hyperlink" Target="https://www.marketstatsville.com/dried-actinidia-berry-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marketstatsville.com/table-of-content/dried-actinidia-berry-market" TargetMode="External"/><Relationship Id="rId2" Type="http://schemas.openxmlformats.org/officeDocument/2006/relationships/hyperlink" Target="https://www.marketstatsville.com/buy-now/dried-actinidia-berry-market?opt=3338"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nuttybuddysdryfruits.com/shop/kiwi-dried-premium/" TargetMode="External"/><Relationship Id="rId2" Type="http://schemas.openxmlformats.org/officeDocument/2006/relationships/hyperlink" Target="https://www.nutraj.com/products/nutraj-dried-kiwi" TargetMode="External"/><Relationship Id="rId1" Type="http://schemas.openxmlformats.org/officeDocument/2006/relationships/slideLayout" Target="../slideLayouts/slideLayout7.xml"/><Relationship Id="rId5" Type="http://schemas.openxmlformats.org/officeDocument/2006/relationships/hyperlink" Target="https://www.marketstatsville.com/dried-actinidia-berry-market" TargetMode="External"/><Relationship Id="rId4" Type="http://schemas.openxmlformats.org/officeDocument/2006/relationships/hyperlink" Target="https://www.littlebeauties.kiwi/collections/all"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107995" y="4584027"/>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Dried Actinidia Berry Market </a:t>
            </a:r>
            <a:r>
              <a:rPr lang="en-US" sz="4760" b="1" dirty="0">
                <a:solidFill>
                  <a:srgbClr val="92D050"/>
                </a:solidFill>
                <a:latin typeface="Calibri (Body)"/>
                <a:ea typeface="Roboto Condensed Light" panose="020B0604020202020204" charset="0"/>
              </a:rPr>
              <a:t>Report Opportunities, and Forecast By 2033</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2023-2033</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Dried Actinidia Berry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830997"/>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Dried Actinidia Berry Market Industry Size, Emerging Trends, Regions, Growth Insights, Opportunities, and Forecast By 2033</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408947"/>
            <a:ext cx="11624044" cy="4801314"/>
          </a:xfrm>
          <a:prstGeom prst="rect">
            <a:avLst/>
          </a:prstGeom>
          <a:noFill/>
        </p:spPr>
        <p:txBody>
          <a:bodyPr wrap="square">
            <a:spAutoFit/>
          </a:bodyPr>
          <a:lstStyle/>
          <a:p>
            <a:pPr algn="l"/>
            <a:r>
              <a:rPr lang="en-US" b="0" i="0" dirty="0">
                <a:solidFill>
                  <a:srgbClr val="222222"/>
                </a:solidFill>
                <a:effectLst/>
                <a:latin typeface="Verdana" panose="020B0604030504040204" pitchFamily="34" charset="0"/>
              </a:rPr>
              <a:t>Dried Actinidia Berry Market by Type (Lyophilized Type, and Air-dried Type), by Distribution Channel (Online, and Offline) and by Region (North America, South America, Europe, Asia Pacific, and Middle East &amp; Africa (MEA)) – Global Share and Forecast to 2033</a:t>
            </a:r>
          </a:p>
          <a:p>
            <a:pPr algn="l"/>
            <a:endParaRPr lang="en-US" b="0" i="0" dirty="0">
              <a:solidFill>
                <a:srgbClr val="5E5E5E"/>
              </a:solidFill>
              <a:effectLst/>
              <a:latin typeface="Verdana" panose="020B0604030504040204" pitchFamily="34" charset="0"/>
            </a:endParaRPr>
          </a:p>
          <a:p>
            <a:pPr algn="l"/>
            <a:r>
              <a:rPr lang="en-US" b="0" i="0" dirty="0">
                <a:solidFill>
                  <a:srgbClr val="000000"/>
                </a:solidFill>
                <a:effectLst/>
                <a:latin typeface="Verdana" panose="020B0604030504040204" pitchFamily="34" charset="0"/>
              </a:rPr>
              <a:t>According to the Market Statsville Group (MSG), the </a:t>
            </a:r>
            <a:r>
              <a:rPr lang="en-US" b="0" i="0" dirty="0">
                <a:solidFill>
                  <a:srgbClr val="000000"/>
                </a:solidFill>
                <a:effectLst/>
                <a:latin typeface="Verdana" panose="020B0604030504040204" pitchFamily="34" charset="0"/>
                <a:hlinkClick r:id="rId2"/>
              </a:rPr>
              <a:t>Global Dried Actinidia Berry Market</a:t>
            </a:r>
            <a:r>
              <a:rPr lang="en-US" b="0" i="0" dirty="0">
                <a:solidFill>
                  <a:srgbClr val="000000"/>
                </a:solidFill>
                <a:effectLst/>
                <a:latin typeface="Verdana" panose="020B0604030504040204" pitchFamily="34" charset="0"/>
              </a:rPr>
              <a:t> size is expected to grow at a </a:t>
            </a:r>
            <a:r>
              <a:rPr lang="en-US" b="1" i="0" dirty="0">
                <a:solidFill>
                  <a:srgbClr val="000000"/>
                </a:solidFill>
                <a:effectLst/>
                <a:latin typeface="Verdana" panose="020B0604030504040204" pitchFamily="34" charset="0"/>
              </a:rPr>
              <a:t>CAGR of 5.3%</a:t>
            </a:r>
            <a:r>
              <a:rPr lang="en-US" b="0" i="0" dirty="0">
                <a:solidFill>
                  <a:srgbClr val="000000"/>
                </a:solidFill>
                <a:effectLst/>
                <a:latin typeface="Verdana" panose="020B0604030504040204" pitchFamily="34" charset="0"/>
              </a:rPr>
              <a:t> from 2023 to 2033. </a:t>
            </a:r>
          </a:p>
          <a:p>
            <a:pPr algn="l"/>
            <a:r>
              <a:rPr lang="en-US" b="0" i="0" dirty="0">
                <a:solidFill>
                  <a:srgbClr val="000000"/>
                </a:solidFill>
                <a:effectLst/>
                <a:latin typeface="Verdana" panose="020B0604030504040204" pitchFamily="34" charset="0"/>
              </a:rPr>
              <a:t>This published market research report will provide valuable insights and guidance to businesses across various industries. These reports offer a comprehensive overview of a particular market, including its size, trends, key players, consumer behavior, and competitive landscape. By analyzing and interpreting the data and information gathered through extensive research, market research reports help businesses make informed decisions and develop effective strategies. These reports provide detailed market intelligence, identifying opportunities and potential challenges, enabling companies to identify target audiences, understand their needs and preferences, and tailor their products or services accordingly.</a:t>
            </a:r>
          </a:p>
          <a:p>
            <a:pPr algn="l"/>
            <a:r>
              <a:rPr lang="en-US" b="0" i="0" dirty="0">
                <a:solidFill>
                  <a:srgbClr val="000000"/>
                </a:solidFill>
                <a:effectLst/>
                <a:latin typeface="Verdana" panose="020B0604030504040204" pitchFamily="34" charset="0"/>
              </a:rPr>
              <a:t> </a:t>
            </a:r>
          </a:p>
          <a:p>
            <a:pPr algn="l"/>
            <a:r>
              <a:rPr lang="en-US" b="1" i="0" dirty="0">
                <a:solidFill>
                  <a:srgbClr val="000000"/>
                </a:solidFill>
                <a:effectLst/>
                <a:latin typeface="Verdana" panose="020B0604030504040204" pitchFamily="34" charset="0"/>
              </a:rPr>
              <a:t>Request Sample Copy of this Report: </a:t>
            </a:r>
            <a:r>
              <a:rPr lang="en-US" b="1" i="0" dirty="0">
                <a:solidFill>
                  <a:srgbClr val="000000"/>
                </a:solidFill>
                <a:effectLst/>
                <a:latin typeface="Verdana" panose="020B0604030504040204" pitchFamily="34" charset="0"/>
                <a:hlinkClick r:id="rId3"/>
              </a:rPr>
              <a:t>https://www.marketstatsville.com/request-sample/dried-actinidia-berry-market</a:t>
            </a:r>
            <a:r>
              <a:rPr lang="en-US" b="1" i="0" dirty="0">
                <a:solidFill>
                  <a:srgbClr val="000000"/>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EE470CF-B389-0F75-F498-29B2818565FD}"/>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C8DB152D-4A3C-969C-73A1-FF061ADAE04C}"/>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685F7C3D-18A2-6666-B1A2-5302A710ED4B}"/>
              </a:ext>
            </a:extLst>
          </p:cNvPr>
          <p:cNvSpPr txBox="1"/>
          <p:nvPr/>
        </p:nvSpPr>
        <p:spPr>
          <a:xfrm>
            <a:off x="295422" y="1212563"/>
            <a:ext cx="11605846" cy="4801314"/>
          </a:xfrm>
          <a:prstGeom prst="rect">
            <a:avLst/>
          </a:prstGeom>
          <a:noFill/>
        </p:spPr>
        <p:txBody>
          <a:bodyPr wrap="square">
            <a:spAutoFit/>
          </a:bodyPr>
          <a:lstStyle/>
          <a:p>
            <a:pPr algn="l"/>
            <a:r>
              <a:rPr lang="en-US" b="1" i="0" dirty="0">
                <a:solidFill>
                  <a:srgbClr val="000000"/>
                </a:solidFill>
                <a:effectLst/>
                <a:latin typeface="Verdana" panose="020B0604030504040204" pitchFamily="34" charset="0"/>
              </a:rPr>
              <a:t>Direct Purchase Report: </a:t>
            </a:r>
            <a:r>
              <a:rPr lang="en-US" b="1" i="0" dirty="0">
                <a:solidFill>
                  <a:srgbClr val="000000"/>
                </a:solidFill>
                <a:effectLst/>
                <a:latin typeface="Verdana" panose="020B0604030504040204" pitchFamily="34" charset="0"/>
                <a:hlinkClick r:id="rId2"/>
              </a:rPr>
              <a:t>https://www.marketstatsville.com/buy-now/dried-actinidia-berry-market?opt=3338</a:t>
            </a:r>
            <a:r>
              <a:rPr lang="en-US" b="1" i="0" dirty="0">
                <a:solidFill>
                  <a:srgbClr val="000000"/>
                </a:solidFill>
                <a:effectLst/>
                <a:latin typeface="Verdana" panose="020B0604030504040204" pitchFamily="34" charset="0"/>
              </a:rPr>
              <a:t> </a:t>
            </a:r>
          </a:p>
          <a:p>
            <a:pPr algn="l"/>
            <a:endParaRPr lang="en-US" b="0"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Scope of the Global Dried Actinidia Berry Market</a:t>
            </a:r>
          </a:p>
          <a:p>
            <a:pPr algn="l"/>
            <a:endParaRPr lang="en-US" b="1"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By Type Outlook (Sales, USD Million, 2019-2033)</a:t>
            </a:r>
          </a:p>
          <a:p>
            <a:pPr algn="l"/>
            <a:endParaRPr lang="en-US" b="1" i="0" dirty="0">
              <a:solidFill>
                <a:srgbClr val="000000"/>
              </a:solidFill>
              <a:effectLst/>
              <a:latin typeface="Verdana" panose="020B0604030504040204" pitchFamily="34" charset="0"/>
            </a:endParaRPr>
          </a:p>
          <a:p>
            <a:pPr algn="l">
              <a:buFont typeface="Arial" panose="020B0604020202020204" pitchFamily="34" charset="0"/>
              <a:buChar char="•"/>
            </a:pPr>
            <a:r>
              <a:rPr lang="en-US" b="0" i="0" dirty="0">
                <a:solidFill>
                  <a:srgbClr val="000000"/>
                </a:solidFill>
                <a:effectLst/>
                <a:latin typeface="Verdana" panose="020B0604030504040204" pitchFamily="34" charset="0"/>
              </a:rPr>
              <a:t>Lyophilized Type</a:t>
            </a:r>
          </a:p>
          <a:p>
            <a:pPr algn="l">
              <a:buFont typeface="Arial" panose="020B0604020202020204" pitchFamily="34" charset="0"/>
              <a:buChar char="•"/>
            </a:pPr>
            <a:r>
              <a:rPr lang="en-US" b="0" i="0" dirty="0">
                <a:solidFill>
                  <a:srgbClr val="000000"/>
                </a:solidFill>
                <a:effectLst/>
                <a:latin typeface="Verdana" panose="020B0604030504040204" pitchFamily="34" charset="0"/>
              </a:rPr>
              <a:t>Air-dried Type</a:t>
            </a:r>
          </a:p>
          <a:p>
            <a:pPr algn="l">
              <a:buFont typeface="Arial" panose="020B0604020202020204" pitchFamily="34" charset="0"/>
              <a:buChar char="•"/>
            </a:pPr>
            <a:endParaRPr lang="en-US" b="0"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By Distribution Channel Outlook (Sales, USD Million, 2019-2033)</a:t>
            </a:r>
          </a:p>
          <a:p>
            <a:pPr algn="l">
              <a:buFont typeface="Arial" panose="020B0604020202020204" pitchFamily="34" charset="0"/>
              <a:buChar char="•"/>
            </a:pPr>
            <a:r>
              <a:rPr lang="en-US" b="0" i="0" dirty="0">
                <a:solidFill>
                  <a:srgbClr val="000000"/>
                </a:solidFill>
                <a:effectLst/>
                <a:latin typeface="Verdana" panose="020B0604030504040204" pitchFamily="34" charset="0"/>
              </a:rPr>
              <a:t>Online</a:t>
            </a:r>
          </a:p>
          <a:p>
            <a:pPr algn="l">
              <a:buFont typeface="Arial" panose="020B0604020202020204" pitchFamily="34" charset="0"/>
              <a:buChar char="•"/>
            </a:pPr>
            <a:r>
              <a:rPr lang="en-US" b="0" i="0" dirty="0">
                <a:solidFill>
                  <a:srgbClr val="000000"/>
                </a:solidFill>
                <a:effectLst/>
                <a:latin typeface="Verdana" panose="020B0604030504040204" pitchFamily="34" charset="0"/>
              </a:rPr>
              <a:t>Offline</a:t>
            </a:r>
          </a:p>
          <a:p>
            <a:pPr algn="l"/>
            <a:br>
              <a:rPr lang="en-US" dirty="0"/>
            </a:br>
            <a:r>
              <a:rPr lang="en-US" b="1" i="0" dirty="0">
                <a:solidFill>
                  <a:srgbClr val="000000"/>
                </a:solidFill>
                <a:effectLst/>
                <a:latin typeface="Verdana" panose="020B0604030504040204" pitchFamily="34" charset="0"/>
              </a:rPr>
              <a:t>Access full Report Description, TOC, Table of Figure, Chart, </a:t>
            </a:r>
            <a:r>
              <a:rPr lang="en-US" b="1" i="0" dirty="0" err="1">
                <a:solidFill>
                  <a:srgbClr val="000000"/>
                </a:solidFill>
                <a:effectLst/>
                <a:latin typeface="Verdana" panose="020B0604030504040204" pitchFamily="34" charset="0"/>
              </a:rPr>
              <a:t>etc</a:t>
            </a:r>
            <a:r>
              <a:rPr lang="en-US" b="1" i="0" dirty="0">
                <a:solidFill>
                  <a:srgbClr val="000000"/>
                </a:solidFill>
                <a:effectLst/>
                <a:latin typeface="Verdana" panose="020B0604030504040204" pitchFamily="34" charset="0"/>
              </a:rPr>
              <a:t>: </a:t>
            </a:r>
            <a:r>
              <a:rPr lang="en-US" b="1" i="0" dirty="0">
                <a:solidFill>
                  <a:srgbClr val="000000"/>
                </a:solidFill>
                <a:effectLst/>
                <a:latin typeface="Verdana" panose="020B0604030504040204" pitchFamily="34" charset="0"/>
                <a:hlinkClick r:id="rId3"/>
              </a:rPr>
              <a:t>https://www.marketstatsville.com/table-of-content/dried-actinidia-berry-market</a:t>
            </a:r>
            <a:r>
              <a:rPr lang="en-US" b="1" i="0" dirty="0">
                <a:solidFill>
                  <a:srgbClr val="000000"/>
                </a:solidFill>
                <a:effectLst/>
                <a:latin typeface="Verdana" panose="020B0604030504040204" pitchFamily="34" charset="0"/>
              </a:rPr>
              <a:t> </a:t>
            </a:r>
            <a:endParaRPr lang="en-US" b="0" i="0" dirty="0">
              <a:solidFill>
                <a:srgbClr val="000000"/>
              </a:solidFill>
              <a:effectLst/>
              <a:latin typeface="Verdana" panose="020B0604030504040204" pitchFamily="34" charset="0"/>
            </a:endParaRPr>
          </a:p>
          <a:p>
            <a:endParaRPr lang="en-IN" dirty="0"/>
          </a:p>
        </p:txBody>
      </p:sp>
    </p:spTree>
    <p:extLst>
      <p:ext uri="{BB962C8B-B14F-4D97-AF65-F5344CB8AC3E}">
        <p14:creationId xmlns:p14="http://schemas.microsoft.com/office/powerpoint/2010/main" val="9477385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647B3DB-D6EE-2001-2149-ADC9D90A7864}"/>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7BAD9096-45BE-F84E-81C8-8A8672B71104}"/>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58FFA43C-5A0E-4477-EE2A-21B08382F071}"/>
              </a:ext>
            </a:extLst>
          </p:cNvPr>
          <p:cNvSpPr txBox="1"/>
          <p:nvPr/>
        </p:nvSpPr>
        <p:spPr>
          <a:xfrm>
            <a:off x="337625" y="520065"/>
            <a:ext cx="11479237" cy="5078313"/>
          </a:xfrm>
          <a:prstGeom prst="rect">
            <a:avLst/>
          </a:prstGeom>
          <a:noFill/>
        </p:spPr>
        <p:txBody>
          <a:bodyPr wrap="square">
            <a:spAutoFit/>
          </a:bodyPr>
          <a:lstStyle/>
          <a:p>
            <a:pPr algn="l"/>
            <a:r>
              <a:rPr lang="en-US" b="1" i="0" dirty="0">
                <a:solidFill>
                  <a:srgbClr val="000000"/>
                </a:solidFill>
                <a:effectLst/>
                <a:latin typeface="Verdana" panose="020B0604030504040204" pitchFamily="34" charset="0"/>
              </a:rPr>
              <a:t>Major key players in the global Dried Actinidia Berry market are:</a:t>
            </a:r>
          </a:p>
          <a:p>
            <a:pPr algn="l"/>
            <a:endParaRPr lang="en-US" b="1" i="0" dirty="0">
              <a:solidFill>
                <a:srgbClr val="000000"/>
              </a:solidFill>
              <a:effectLst/>
              <a:latin typeface="Verdana" panose="020B0604030504040204" pitchFamily="34" charset="0"/>
            </a:endParaRPr>
          </a:p>
          <a:p>
            <a:pPr algn="l">
              <a:buFont typeface="Arial" panose="020B0604020202020204" pitchFamily="34" charset="0"/>
              <a:buChar char="•"/>
            </a:pPr>
            <a:r>
              <a:rPr lang="en-US" b="0" i="0" dirty="0" err="1">
                <a:solidFill>
                  <a:srgbClr val="000000"/>
                </a:solidFill>
                <a:effectLst/>
                <a:latin typeface="Verdana" panose="020B0604030504040204" pitchFamily="34" charset="0"/>
                <a:hlinkClick r:id="rId2"/>
              </a:rPr>
              <a:t>Nutraj</a:t>
            </a:r>
            <a:endParaRPr lang="en-US" b="0" i="0" dirty="0">
              <a:solidFill>
                <a:srgbClr val="000000"/>
              </a:solidFill>
              <a:effectLst/>
              <a:latin typeface="Verdana" panose="020B0604030504040204" pitchFamily="34" charset="0"/>
            </a:endParaRPr>
          </a:p>
          <a:p>
            <a:pPr algn="l">
              <a:buFont typeface="Arial" panose="020B0604020202020204" pitchFamily="34" charset="0"/>
              <a:buChar char="•"/>
            </a:pPr>
            <a:r>
              <a:rPr lang="en-US" b="0" i="0" dirty="0">
                <a:solidFill>
                  <a:srgbClr val="000000"/>
                </a:solidFill>
                <a:effectLst/>
                <a:latin typeface="Verdana" panose="020B0604030504040204" pitchFamily="34" charset="0"/>
                <a:hlinkClick r:id="rId3"/>
              </a:rPr>
              <a:t>Nutty and Fruity</a:t>
            </a:r>
            <a:endParaRPr lang="en-US" b="0" i="0" dirty="0">
              <a:solidFill>
                <a:srgbClr val="000000"/>
              </a:solidFill>
              <a:effectLst/>
              <a:latin typeface="Verdana" panose="020B0604030504040204" pitchFamily="34" charset="0"/>
            </a:endParaRPr>
          </a:p>
          <a:p>
            <a:pPr algn="l">
              <a:buFont typeface="Arial" panose="020B0604020202020204" pitchFamily="34" charset="0"/>
              <a:buChar char="•"/>
            </a:pPr>
            <a:r>
              <a:rPr lang="en-US" b="0" i="0" dirty="0">
                <a:solidFill>
                  <a:srgbClr val="000000"/>
                </a:solidFill>
                <a:effectLst/>
                <a:latin typeface="Verdana" panose="020B0604030504040204" pitchFamily="34" charset="0"/>
                <a:hlinkClick r:id="rId4"/>
              </a:rPr>
              <a:t>Little Beauties</a:t>
            </a:r>
            <a:endParaRPr lang="en-US" b="0" i="0" dirty="0">
              <a:solidFill>
                <a:srgbClr val="000000"/>
              </a:solidFill>
              <a:effectLst/>
              <a:latin typeface="Verdana" panose="020B0604030504040204" pitchFamily="34" charset="0"/>
            </a:endParaRPr>
          </a:p>
          <a:p>
            <a:pPr algn="l">
              <a:buFont typeface="Arial" panose="020B0604020202020204" pitchFamily="34" charset="0"/>
              <a:buChar char="•"/>
            </a:pPr>
            <a:r>
              <a:rPr lang="en-US" b="0" i="0" dirty="0">
                <a:solidFill>
                  <a:srgbClr val="000000"/>
                </a:solidFill>
                <a:effectLst/>
                <a:latin typeface="Verdana" panose="020B0604030504040204" pitchFamily="34" charset="0"/>
              </a:rPr>
              <a:t>BESTORE</a:t>
            </a:r>
          </a:p>
          <a:p>
            <a:pPr algn="l">
              <a:buFont typeface="Arial" panose="020B0604020202020204" pitchFamily="34" charset="0"/>
              <a:buChar char="•"/>
            </a:pPr>
            <a:r>
              <a:rPr lang="en-US" b="0" i="0" dirty="0">
                <a:solidFill>
                  <a:srgbClr val="000000"/>
                </a:solidFill>
                <a:effectLst/>
                <a:latin typeface="Verdana" panose="020B0604030504040204" pitchFamily="34" charset="0"/>
              </a:rPr>
              <a:t>Hua Wei Heng</a:t>
            </a:r>
          </a:p>
          <a:p>
            <a:pPr algn="l">
              <a:buFont typeface="Arial" panose="020B0604020202020204" pitchFamily="34" charset="0"/>
              <a:buChar char="•"/>
            </a:pPr>
            <a:r>
              <a:rPr lang="en-US" b="0" i="0" dirty="0">
                <a:solidFill>
                  <a:srgbClr val="000000"/>
                </a:solidFill>
                <a:effectLst/>
                <a:latin typeface="Verdana" panose="020B0604030504040204" pitchFamily="34" charset="0"/>
              </a:rPr>
              <a:t>Sri Company </a:t>
            </a:r>
          </a:p>
          <a:p>
            <a:pPr algn="l">
              <a:buFont typeface="Arial" panose="020B0604020202020204" pitchFamily="34" charset="0"/>
              <a:buChar char="•"/>
            </a:pPr>
            <a:r>
              <a:rPr lang="en-US" b="0" i="0" dirty="0">
                <a:solidFill>
                  <a:srgbClr val="000000"/>
                </a:solidFill>
                <a:effectLst/>
                <a:latin typeface="Verdana" panose="020B0604030504040204" pitchFamily="34" charset="0"/>
              </a:rPr>
              <a:t>Superior Nut Store</a:t>
            </a:r>
          </a:p>
          <a:p>
            <a:pPr algn="l">
              <a:buFont typeface="Arial" panose="020B0604020202020204" pitchFamily="34" charset="0"/>
              <a:buChar char="•"/>
            </a:pPr>
            <a:r>
              <a:rPr lang="en-US" b="0" i="0" dirty="0">
                <a:solidFill>
                  <a:srgbClr val="000000"/>
                </a:solidFill>
                <a:effectLst/>
                <a:latin typeface="Verdana" panose="020B0604030504040204" pitchFamily="34" charset="0"/>
              </a:rPr>
              <a:t>Company 8</a:t>
            </a:r>
          </a:p>
          <a:p>
            <a:pPr algn="l">
              <a:buFont typeface="Arial" panose="020B0604020202020204" pitchFamily="34" charset="0"/>
              <a:buChar char="•"/>
            </a:pPr>
            <a:r>
              <a:rPr lang="en-US" b="0" i="0" dirty="0">
                <a:solidFill>
                  <a:srgbClr val="000000"/>
                </a:solidFill>
                <a:effectLst/>
                <a:latin typeface="Verdana" panose="020B0604030504040204" pitchFamily="34" charset="0"/>
              </a:rPr>
              <a:t>Company 9</a:t>
            </a:r>
          </a:p>
          <a:p>
            <a:pPr algn="l">
              <a:buFont typeface="Arial" panose="020B0604020202020204" pitchFamily="34" charset="0"/>
              <a:buChar char="•"/>
            </a:pPr>
            <a:r>
              <a:rPr lang="en-US" b="0" i="0" dirty="0">
                <a:solidFill>
                  <a:srgbClr val="000000"/>
                </a:solidFill>
                <a:effectLst/>
                <a:latin typeface="Verdana" panose="020B0604030504040204" pitchFamily="34" charset="0"/>
              </a:rPr>
              <a:t>Company 10</a:t>
            </a:r>
          </a:p>
          <a:p>
            <a:pPr algn="l">
              <a:buFont typeface="Arial" panose="020B0604020202020204" pitchFamily="34" charset="0"/>
              <a:buChar char="•"/>
            </a:pPr>
            <a:endParaRPr lang="en-US" b="0" i="0" dirty="0">
              <a:solidFill>
                <a:srgbClr val="000000"/>
              </a:solidFill>
              <a:effectLst/>
              <a:latin typeface="Verdana" panose="020B0604030504040204" pitchFamily="34" charset="0"/>
            </a:endParaRPr>
          </a:p>
          <a:p>
            <a:pPr algn="l"/>
            <a:r>
              <a:rPr lang="en-US" b="0" i="0" dirty="0">
                <a:solidFill>
                  <a:srgbClr val="000000"/>
                </a:solidFill>
                <a:effectLst/>
                <a:latin typeface="Verdana" panose="020B0604030504040204" pitchFamily="34" charset="0"/>
              </a:rPr>
              <a:t>(Note: we include the maximum-to-maximum top/key companies in the final report with the recent development, partnership, and acquisition of the companies.)</a:t>
            </a:r>
          </a:p>
          <a:p>
            <a:pPr algn="l"/>
            <a:endParaRPr lang="en-US" b="0"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Request For Report Description: </a:t>
            </a:r>
            <a:r>
              <a:rPr lang="en-US" b="1" i="0" dirty="0">
                <a:solidFill>
                  <a:srgbClr val="000000"/>
                </a:solidFill>
                <a:effectLst/>
                <a:latin typeface="Verdana" panose="020B0604030504040204" pitchFamily="34" charset="0"/>
                <a:hlinkClick r:id="rId5"/>
              </a:rPr>
              <a:t>https://www.marketstatsville.com/dried-actinidia-berry-market</a:t>
            </a:r>
            <a:r>
              <a:rPr lang="en-US" b="1" i="0" dirty="0">
                <a:solidFill>
                  <a:srgbClr val="000000"/>
                </a:solidFill>
                <a:effectLst/>
                <a:latin typeface="Verdana" panose="020B0604030504040204" pitchFamily="34" charset="0"/>
              </a:rPr>
              <a:t> </a:t>
            </a:r>
            <a:endParaRPr lang="en-IN" dirty="0"/>
          </a:p>
        </p:txBody>
      </p:sp>
    </p:spTree>
    <p:extLst>
      <p:ext uri="{BB962C8B-B14F-4D97-AF65-F5344CB8AC3E}">
        <p14:creationId xmlns:p14="http://schemas.microsoft.com/office/powerpoint/2010/main" val="17820488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5503</TotalTime>
  <Words>1319</Words>
  <Application>Microsoft Office PowerPoint</Application>
  <PresentationFormat>Widescreen</PresentationFormat>
  <Paragraphs>72</Paragraphs>
  <Slides>8</Slides>
  <Notes>3</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8</vt:i4>
      </vt:variant>
    </vt:vector>
  </HeadingPairs>
  <TitlesOfParts>
    <vt:vector size="21" baseType="lpstr">
      <vt:lpstr>Arial</vt:lpstr>
      <vt:lpstr>Calibri</vt:lpstr>
      <vt:lpstr>Calibri (Body)</vt:lpstr>
      <vt:lpstr>Calibri Light</vt:lpstr>
      <vt:lpstr>IBMPlexSans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Vaibhav Rathore - Market Statsville Group</cp:lastModifiedBy>
  <cp:revision>494</cp:revision>
  <dcterms:created xsi:type="dcterms:W3CDTF">2017-04-19T06:29:38Z</dcterms:created>
  <dcterms:modified xsi:type="dcterms:W3CDTF">2023-09-28T10:09:54Z</dcterms:modified>
</cp:coreProperties>
</file>