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9" d="100"/>
          <a:sy n="69" d="100"/>
        </p:scale>
        <p:origin x="930"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23-02-2024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2/23/2024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2/23/2024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2/23/2024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2/23/2024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2/23/2024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2/23/2024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lost-wax-casting-market?utm_source=Vipin+23+Feb&amp;utm_medium=Free" TargetMode="External"/><Relationship Id="rId2" Type="http://schemas.openxmlformats.org/officeDocument/2006/relationships/hyperlink" Target="https://www.marketstatsville.com/lost-wax-cast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lost-wax-casting-market?opt=3338&amp;utm_source=Vipin+23+Feb&amp;utm_medium=Fre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ferralloy.com/" TargetMode="External"/><Relationship Id="rId2" Type="http://schemas.openxmlformats.org/officeDocument/2006/relationships/hyperlink" Target="https://www.marketstatsville.com/table-of-content/lost-wax-casting-market" TargetMode="External"/><Relationship Id="rId1" Type="http://schemas.openxmlformats.org/officeDocument/2006/relationships/slideLayout" Target="../slideLayouts/slideLayout7.xml"/><Relationship Id="rId5" Type="http://schemas.openxmlformats.org/officeDocument/2006/relationships/hyperlink" Target="https://www.improprecision.com/" TargetMode="External"/><Relationship Id="rId4" Type="http://schemas.openxmlformats.org/officeDocument/2006/relationships/hyperlink" Target="https://www.rimerinc.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2874"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837430" y="3759625"/>
            <a:ext cx="11086443"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chemeClr val="accent6"/>
                </a:solidFill>
                <a:latin typeface="IBMPlexSans"/>
              </a:rPr>
              <a:t>Global </a:t>
            </a:r>
            <a:r>
              <a:rPr lang="en-US" sz="4800" b="1" dirty="0">
                <a:solidFill>
                  <a:schemeClr val="accent6"/>
                </a:solidFill>
                <a:latin typeface="IBMPlexSans"/>
              </a:rPr>
              <a:t>Lost Wax Casting </a:t>
            </a:r>
            <a:r>
              <a:rPr lang="en-US" sz="4800" b="1" dirty="0" smtClean="0">
                <a:solidFill>
                  <a:schemeClr val="accent6"/>
                </a:solidFill>
                <a:latin typeface="IBMPlexSans"/>
              </a:rPr>
              <a:t>Market </a:t>
            </a:r>
            <a:r>
              <a:rPr lang="en-US" sz="4760" b="1" dirty="0" smtClean="0">
                <a:solidFill>
                  <a:srgbClr val="80C342"/>
                </a:solidFill>
                <a:latin typeface="Calibri (Body)"/>
                <a:ea typeface="Roboto Condensed Light" panose="020B0604020202020204" charset="0"/>
              </a:rPr>
              <a:t>Opportunities</a:t>
            </a:r>
            <a:r>
              <a:rPr lang="en-US" sz="4760" b="1" dirty="0">
                <a:solidFill>
                  <a:srgbClr val="80C342"/>
                </a:solidFill>
                <a:latin typeface="Calibri (Body)"/>
                <a:ea typeface="Roboto Condensed Light" panose="020B0604020202020204" charset="0"/>
              </a:rPr>
              <a:t>, and Forecast By </a:t>
            </a:r>
            <a:r>
              <a:rPr lang="en-US" sz="4760" b="1" dirty="0" smtClean="0">
                <a:solidFill>
                  <a:srgbClr val="80C342"/>
                </a:solidFill>
                <a:latin typeface="Calibri (Body)"/>
                <a:ea typeface="Roboto Condensed Light" panose="020B0604020202020204" charset="0"/>
              </a:rPr>
              <a:t>2030</a:t>
            </a:r>
            <a:endParaRPr lang="en-US" sz="4760" dirty="0">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069715" y="6141471"/>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a:t>
            </a:r>
            <a:r>
              <a:rPr lang="en-US" sz="1763" b="1">
                <a:solidFill>
                  <a:srgbClr val="FFFFFF"/>
                </a:solidFill>
                <a:latin typeface="Calibri (Body)"/>
                <a:ea typeface="Roboto Condensed Light" panose="020B0604020202020204" charset="0"/>
              </a:rPr>
              <a:t>, </a:t>
            </a:r>
            <a:r>
              <a:rPr lang="en-US" sz="1763" b="1" smtClean="0">
                <a:solidFill>
                  <a:schemeClr val="bg1"/>
                </a:solidFill>
                <a:latin typeface="Calibri (Body)"/>
                <a:ea typeface="Roboto Condensed Light" panose="020B0604020202020204" charset="0"/>
              </a:rPr>
              <a:t>2030</a:t>
            </a:r>
            <a:endParaRPr lang="en-US" sz="1763" b="1" dirty="0">
              <a:solidFill>
                <a:schemeClr val="bg1"/>
              </a:solidFill>
              <a:latin typeface="Calibri (Body)"/>
              <a:ea typeface="Roboto Condensed Light" panose="020B0604020202020204" charset="0"/>
            </a:endParaRP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5534551" cy="506109"/>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dirty="0">
                <a:solidFill>
                  <a:srgbClr val="1A1A1B"/>
                </a:solidFill>
                <a:latin typeface="IBMPlexSans"/>
              </a:rPr>
              <a:t>Lost Wax Casting Market</a:t>
            </a:r>
            <a:endParaRPr lang="en-US" sz="1600" b="1" dirty="0" smtClean="0">
              <a:solidFill>
                <a:srgbClr val="1A1A1B"/>
              </a:solidFill>
              <a:latin typeface="IBMPlexSans"/>
            </a:endParaRPr>
          </a:p>
          <a:p>
            <a:pPr marL="11196">
              <a:spcBef>
                <a:spcPts val="357"/>
              </a:spcBef>
            </a:pPr>
            <a:r>
              <a:rPr lang="en-US" sz="1058" dirty="0" smtClean="0">
                <a:ea typeface="Roboto Condensed Light" panose="020B0604020202020204" charset="0"/>
                <a:cs typeface="Trebuchet MS"/>
              </a:rPr>
              <a:t>© </a:t>
            </a:r>
            <a:r>
              <a:rPr lang="en-US" sz="1058" dirty="0">
                <a:ea typeface="Roboto Condensed Light" panose="020B0604020202020204" charset="0"/>
                <a:cs typeface="Trebuchet MS"/>
              </a:rPr>
              <a:t>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a:t>
            </a:r>
            <a:r>
              <a:rPr lang="en-US" sz="1058" dirty="0" err="1">
                <a:ea typeface="Roboto Condensed Light" panose="020B0604020202020204" charset="0"/>
                <a:cs typeface="Trebuchet MS"/>
              </a:rPr>
              <a:t>Statsville</a:t>
            </a:r>
            <a:r>
              <a:rPr lang="en-US" sz="1058" dirty="0">
                <a:ea typeface="Roboto Condensed Light" panose="020B0604020202020204" charset="0"/>
                <a:cs typeface="Trebuchet MS"/>
              </a:rPr>
              <a:t>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140621"/>
            <a:ext cx="10242179" cy="1015663"/>
          </a:xfrm>
          <a:prstGeom prst="rect">
            <a:avLst/>
          </a:prstGeom>
          <a:noFill/>
        </p:spPr>
        <p:txBody>
          <a:bodyPr wrap="square">
            <a:spAutoFit/>
          </a:bodyPr>
          <a:lstStyle>
            <a:defPPr>
              <a:defRPr lang="en-US"/>
            </a:defPPr>
            <a:lvl1pPr>
              <a:defRPr b="1">
                <a:solidFill>
                  <a:srgbClr val="003365"/>
                </a:solidFill>
                <a:latin typeface="+mj-lt"/>
              </a:defRPr>
            </a:lvl1pPr>
          </a:lstStyle>
          <a:p>
            <a:r>
              <a:rPr lang="en-US" b="0" dirty="0"/>
              <a:t>Lost Wax Casting Market 2022</a:t>
            </a:r>
          </a:p>
          <a:p>
            <a:r>
              <a:rPr lang="en-US" b="0" dirty="0"/>
              <a:t>Industry Size, Regions, Emerging Trends, Growth Insights, Opportunities, and Forecast By 2030</a:t>
            </a:r>
            <a:r>
              <a:rPr lang="en-US" dirty="0"/>
              <a:t/>
            </a:r>
            <a:br>
              <a:rPr lang="en-US" dirty="0"/>
            </a:br>
            <a:endParaRPr lang="en-US" sz="2400" u="sng" dirty="0">
              <a:solidFill>
                <a:schemeClr val="tx2"/>
              </a:solidFill>
            </a:endParaRPr>
          </a:p>
        </p:txBody>
      </p:sp>
      <p:sp>
        <p:nvSpPr>
          <p:cNvPr id="7" name="TextBox 6">
            <a:extLst>
              <a:ext uri="{FF2B5EF4-FFF2-40B4-BE49-F238E27FC236}">
                <a16:creationId xmlns:a16="http://schemas.microsoft.com/office/drawing/2014/main" id="{E86C0C76-9264-446C-A57C-687A4A22F858}"/>
              </a:ext>
            </a:extLst>
          </p:cNvPr>
          <p:cNvSpPr txBox="1"/>
          <p:nvPr/>
        </p:nvSpPr>
        <p:spPr>
          <a:xfrm>
            <a:off x="262270" y="1451881"/>
            <a:ext cx="11624044" cy="1200329"/>
          </a:xfrm>
          <a:prstGeom prst="rect">
            <a:avLst/>
          </a:prstGeom>
          <a:noFill/>
        </p:spPr>
        <p:txBody>
          <a:bodyPr wrap="square">
            <a:spAutoFit/>
          </a:bodyPr>
          <a:lstStyle/>
          <a:p>
            <a:r>
              <a:rPr lang="en-US" b="1" dirty="0"/>
              <a:t>Lost Wax Casting Market By Process Type (Sodium silicate process, Silica Sol Process), By End-User Industries (Aerospace, Automotive, Oil and Gas, Chemical Industry, and Dentistry), and By Region – Global Share and Forecast to 2030</a:t>
            </a:r>
          </a:p>
          <a:p>
            <a:r>
              <a:rPr lang="en-US" dirty="0"/>
              <a:t/>
            </a:r>
            <a:br>
              <a:rPr lang="en-US" dirty="0"/>
            </a:br>
            <a:endParaRPr lang="en-US" b="1" dirty="0"/>
          </a:p>
        </p:txBody>
      </p:sp>
      <p:sp>
        <p:nvSpPr>
          <p:cNvPr id="8" name="TextBox 7">
            <a:extLst>
              <a:ext uri="{FF2B5EF4-FFF2-40B4-BE49-F238E27FC236}">
                <a16:creationId xmlns:a16="http://schemas.microsoft.com/office/drawing/2014/main" id="{C00CA3EF-19A5-478E-8A41-5F83E27E803E}"/>
              </a:ext>
            </a:extLst>
          </p:cNvPr>
          <p:cNvSpPr txBox="1"/>
          <p:nvPr/>
        </p:nvSpPr>
        <p:spPr>
          <a:xfrm>
            <a:off x="262270" y="2442561"/>
            <a:ext cx="11624044" cy="369332"/>
          </a:xfrm>
          <a:prstGeom prst="rect">
            <a:avLst/>
          </a:prstGeom>
          <a:noFill/>
        </p:spPr>
        <p:txBody>
          <a:bodyPr wrap="square">
            <a:spAutoFit/>
          </a:bodyPr>
          <a:lstStyle>
            <a:defPPr>
              <a:defRPr lang="en-US"/>
            </a:defPPr>
            <a:lvl1pPr>
              <a:defRPr b="1">
                <a:solidFill>
                  <a:srgbClr val="003365"/>
                </a:solidFill>
                <a:latin typeface="+mj-lt"/>
              </a:defRPr>
            </a:lvl1pPr>
          </a:lstStyle>
          <a:p>
            <a:pPr algn="just"/>
            <a:r>
              <a:rPr lang="en-US" sz="1800" b="1" i="0" dirty="0">
                <a:solidFill>
                  <a:srgbClr val="4F81BD"/>
                </a:solidFill>
                <a:effectLst/>
                <a:latin typeface="Hind" panose="02000000000000000000" pitchFamily="2" charset="0"/>
              </a:rPr>
              <a:t>Description</a:t>
            </a:r>
            <a:endParaRPr lang="en-US" b="0" i="0" dirty="0">
              <a:solidFill>
                <a:srgbClr val="212529"/>
              </a:solidFill>
              <a:effectLst/>
              <a:latin typeface="Poppins" panose="00000500000000000000" pitchFamily="2" charset="0"/>
            </a:endParaRPr>
          </a:p>
        </p:txBody>
      </p:sp>
      <p:sp>
        <p:nvSpPr>
          <p:cNvPr id="10" name="TextBox 9">
            <a:extLst>
              <a:ext uri="{FF2B5EF4-FFF2-40B4-BE49-F238E27FC236}">
                <a16:creationId xmlns:a16="http://schemas.microsoft.com/office/drawing/2014/main" id="{B4576722-E165-4B0F-8FEF-A3A07EFE791D}"/>
              </a:ext>
            </a:extLst>
          </p:cNvPr>
          <p:cNvSpPr txBox="1"/>
          <p:nvPr/>
        </p:nvSpPr>
        <p:spPr>
          <a:xfrm>
            <a:off x="240562" y="2811893"/>
            <a:ext cx="11645752" cy="3970318"/>
          </a:xfrm>
          <a:prstGeom prst="rect">
            <a:avLst/>
          </a:prstGeom>
          <a:noFill/>
        </p:spPr>
        <p:txBody>
          <a:bodyPr wrap="square">
            <a:spAutoFit/>
          </a:bodyPr>
          <a:lstStyle/>
          <a:p>
            <a:r>
              <a:rPr lang="en-US" sz="1400" dirty="0"/>
              <a:t>According to the Market </a:t>
            </a:r>
            <a:r>
              <a:rPr lang="en-US" sz="1400" dirty="0" err="1"/>
              <a:t>Statsville</a:t>
            </a:r>
            <a:r>
              <a:rPr lang="en-US" sz="1400" dirty="0"/>
              <a:t> Group (MSG), the </a:t>
            </a:r>
            <a:r>
              <a:rPr lang="en-US" sz="1400" b="1" dirty="0">
                <a:hlinkClick r:id="rId2"/>
              </a:rPr>
              <a:t>global lost wax casting market</a:t>
            </a:r>
            <a:r>
              <a:rPr lang="en-US" sz="1400" dirty="0">
                <a:hlinkClick r:id="rId2"/>
              </a:rPr>
              <a:t> </a:t>
            </a:r>
            <a:r>
              <a:rPr lang="en-US" sz="1400" dirty="0"/>
              <a:t>size is expected to grow from </a:t>
            </a:r>
            <a:r>
              <a:rPr lang="en-US" sz="1400" b="1" dirty="0"/>
              <a:t>USD 20,632.6 million in 2021</a:t>
            </a:r>
            <a:r>
              <a:rPr lang="en-US" sz="1400" dirty="0"/>
              <a:t> to </a:t>
            </a:r>
            <a:r>
              <a:rPr lang="en-US" sz="1400" b="1" dirty="0"/>
              <a:t>USD 33,406.1 million by 2030</a:t>
            </a:r>
            <a:r>
              <a:rPr lang="en-US" sz="1400" dirty="0"/>
              <a:t>, at a CAGR of 5.5% from 2022 to 2030.</a:t>
            </a:r>
          </a:p>
          <a:p>
            <a:r>
              <a:rPr lang="en-US" sz="1400" dirty="0"/>
              <a:t>Below information is analyzed in depth in the report-</a:t>
            </a:r>
          </a:p>
          <a:p>
            <a:r>
              <a:rPr lang="en-US" sz="1400" dirty="0"/>
              <a:t>Global Lost Wax Casting Market Revenue, 2018-2023, 2024-2033, (US$ Millions)</a:t>
            </a:r>
          </a:p>
          <a:p>
            <a:r>
              <a:rPr lang="en-US" sz="1400" dirty="0"/>
              <a:t>Global Lost Wax Casting Market Sales Volume, 2018-2023, 2024-2033, (Units)</a:t>
            </a:r>
          </a:p>
          <a:p>
            <a:r>
              <a:rPr lang="en-US" sz="1400" dirty="0"/>
              <a:t>Share of the top five Lost Wax Casting companies in 2023 (%)</a:t>
            </a:r>
          </a:p>
          <a:p>
            <a:r>
              <a:rPr lang="en-US" sz="1400" b="1" dirty="0"/>
              <a:t>Market Growth Mapping</a:t>
            </a:r>
            <a:endParaRPr lang="en-US" sz="1400" dirty="0"/>
          </a:p>
          <a:p>
            <a:r>
              <a:rPr lang="en-US" sz="1400" dirty="0"/>
              <a:t>Qualitative and quantitative methodologies were utilized in the process of market growth mapping. The report offers an extensive examination of market dynamics, including a thorough assessment of the primary factors that drive market expansion, challenges encountered by industry participants, and forthcoming trends that indicate recent development. Prospects for investment and expansion are discerned via a comprehensive SWOT analysis, which evaluates the market’s strengths, weakness, opportunities, and threats. The PESTEL analysis, which investigates the technological, environmental, political, economic, and social factors that influence the industry, provides additional depth of analysis. Furthermore, the report incorporates an analysis of PORTER'S 5 forces, which provides valuable perspectives on the sector's profitability and competitive intensity. Moreover, the report covers regulatory landscape, COVID-19 impact analysis, customer sentiment and behavior, trade analysis, supply-demand analysis, and the influence of government policies and other macroeconomic factors.</a:t>
            </a:r>
          </a:p>
          <a:p>
            <a:r>
              <a:rPr lang="en-US" sz="1400" dirty="0"/>
              <a:t> </a:t>
            </a:r>
          </a:p>
          <a:p>
            <a:r>
              <a:rPr lang="en-US" sz="1400" b="1" dirty="0"/>
              <a:t>Request Sample Copy of this Report: </a:t>
            </a:r>
            <a:r>
              <a:rPr lang="en-US" sz="1400" b="1" dirty="0">
                <a:hlinkClick r:id="rId3"/>
              </a:rPr>
              <a:t>https://www.marketstatsville.com/request-sample/lost-wax-casting-market?utm_source=Vipin+23+Feb&amp;utm_medium=Free</a:t>
            </a:r>
            <a:r>
              <a:rPr lang="en-US" sz="1400" b="1" dirty="0"/>
              <a:t> </a:t>
            </a:r>
            <a:endParaRPr lang="en-US" sz="1400" dirty="0"/>
          </a:p>
          <a:p>
            <a:r>
              <a:rPr lang="en-US" sz="1400" dirty="0"/>
              <a:t>  </a:t>
            </a: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6</a:t>
            </a:fld>
            <a:endParaRPr lang="en-US" dirty="0"/>
          </a:p>
        </p:txBody>
      </p:sp>
      <p:sp>
        <p:nvSpPr>
          <p:cNvPr id="4" name="Rectangle 3"/>
          <p:cNvSpPr/>
          <p:nvPr/>
        </p:nvSpPr>
        <p:spPr>
          <a:xfrm>
            <a:off x="304798" y="-14625"/>
            <a:ext cx="11526983" cy="6370975"/>
          </a:xfrm>
          <a:prstGeom prst="rect">
            <a:avLst/>
          </a:prstGeom>
        </p:spPr>
        <p:txBody>
          <a:bodyPr wrap="square">
            <a:spAutoFit/>
          </a:bodyPr>
          <a:lstStyle/>
          <a:p>
            <a:r>
              <a:rPr lang="en-US" sz="1200" dirty="0">
                <a:solidFill>
                  <a:srgbClr val="000000"/>
                </a:solidFill>
                <a:latin typeface="Verdana" panose="020B0604030504040204" pitchFamily="34" charset="0"/>
              </a:rPr>
              <a:t>Lost Wax Casting Market Segmentation:</a:t>
            </a:r>
          </a:p>
          <a:p>
            <a:r>
              <a:rPr lang="en-US" sz="1200" dirty="0">
                <a:solidFill>
                  <a:srgbClr val="000000"/>
                </a:solidFill>
                <a:latin typeface="Verdana" panose="020B0604030504040204" pitchFamily="34" charset="0"/>
              </a:rPr>
              <a:t>This study offers a thorough segmentation of the Lost Wax Casting market based on an in-depth examination of the product portfolios and customers of key regional and global market players. By means of a comprehensive examination, we offer detailed perspectives on market segmentation, assisting stakeholders in comprehending the diverse aspects and variables that impact the Lost Wax Casting market.</a:t>
            </a:r>
          </a:p>
          <a:p>
            <a:r>
              <a:rPr lang="en-US" sz="1200" b="1" dirty="0">
                <a:solidFill>
                  <a:srgbClr val="000000"/>
                </a:solidFill>
                <a:latin typeface="Verdana" panose="020B0604030504040204" pitchFamily="34" charset="0"/>
              </a:rPr>
              <a:t>By Process Type Outlook (Sales, USD Million, 2017-2030)</a:t>
            </a:r>
          </a:p>
          <a:p>
            <a:pPr>
              <a:buFont typeface="Arial" panose="020B0604020202020204" pitchFamily="34" charset="0"/>
              <a:buChar char="•"/>
            </a:pPr>
            <a:r>
              <a:rPr lang="en-US" sz="1200" dirty="0">
                <a:solidFill>
                  <a:srgbClr val="000000"/>
                </a:solidFill>
                <a:latin typeface="Verdana" panose="020B0604030504040204" pitchFamily="34" charset="0"/>
              </a:rPr>
              <a:t>Sodium Silicate Process</a:t>
            </a:r>
          </a:p>
          <a:p>
            <a:pPr>
              <a:buFont typeface="Arial" panose="020B0604020202020204" pitchFamily="34" charset="0"/>
              <a:buChar char="•"/>
            </a:pPr>
            <a:r>
              <a:rPr lang="en-US" sz="1200" dirty="0">
                <a:solidFill>
                  <a:srgbClr val="000000"/>
                </a:solidFill>
                <a:latin typeface="Verdana" panose="020B0604030504040204" pitchFamily="34" charset="0"/>
              </a:rPr>
              <a:t>Silica Sol Process</a:t>
            </a:r>
          </a:p>
          <a:p>
            <a:r>
              <a:rPr lang="en-US" sz="1200" b="1" dirty="0">
                <a:solidFill>
                  <a:srgbClr val="000000"/>
                </a:solidFill>
                <a:latin typeface="Verdana" panose="020B0604030504040204" pitchFamily="34" charset="0"/>
              </a:rPr>
              <a:t>By Metals Outlook (Sales, USD Million, 2017-2030)</a:t>
            </a:r>
          </a:p>
          <a:p>
            <a:pPr>
              <a:buFont typeface="Arial" panose="020B0604020202020204" pitchFamily="34" charset="0"/>
              <a:buChar char="•"/>
            </a:pPr>
            <a:r>
              <a:rPr lang="en-US" sz="1200" dirty="0">
                <a:solidFill>
                  <a:srgbClr val="000000"/>
                </a:solidFill>
                <a:latin typeface="Verdana" panose="020B0604030504040204" pitchFamily="34" charset="0"/>
              </a:rPr>
              <a:t>Stainless Steel</a:t>
            </a:r>
          </a:p>
          <a:p>
            <a:pPr>
              <a:buFont typeface="Arial" panose="020B0604020202020204" pitchFamily="34" charset="0"/>
              <a:buChar char="•"/>
            </a:pPr>
            <a:r>
              <a:rPr lang="en-US" sz="1200" dirty="0">
                <a:solidFill>
                  <a:srgbClr val="000000"/>
                </a:solidFill>
                <a:latin typeface="Verdana" panose="020B0604030504040204" pitchFamily="34" charset="0"/>
              </a:rPr>
              <a:t>Steel</a:t>
            </a:r>
          </a:p>
          <a:p>
            <a:pPr>
              <a:buFont typeface="Arial" panose="020B0604020202020204" pitchFamily="34" charset="0"/>
              <a:buChar char="•"/>
            </a:pPr>
            <a:r>
              <a:rPr lang="en-US" sz="1200" dirty="0">
                <a:solidFill>
                  <a:srgbClr val="000000"/>
                </a:solidFill>
                <a:latin typeface="Verdana" panose="020B0604030504040204" pitchFamily="34" charset="0"/>
              </a:rPr>
              <a:t>Ductile Iron</a:t>
            </a:r>
          </a:p>
          <a:p>
            <a:pPr>
              <a:buFont typeface="Arial" panose="020B0604020202020204" pitchFamily="34" charset="0"/>
              <a:buChar char="•"/>
            </a:pPr>
            <a:r>
              <a:rPr lang="en-US" sz="1200" dirty="0">
                <a:solidFill>
                  <a:srgbClr val="000000"/>
                </a:solidFill>
                <a:latin typeface="Verdana" panose="020B0604030504040204" pitchFamily="34" charset="0"/>
              </a:rPr>
              <a:t>Beryllium Copper</a:t>
            </a:r>
          </a:p>
          <a:p>
            <a:pPr>
              <a:buFont typeface="Arial" panose="020B0604020202020204" pitchFamily="34" charset="0"/>
              <a:buChar char="•"/>
            </a:pPr>
            <a:r>
              <a:rPr lang="en-US" sz="1200" dirty="0">
                <a:solidFill>
                  <a:srgbClr val="000000"/>
                </a:solidFill>
                <a:latin typeface="Verdana" panose="020B0604030504040204" pitchFamily="34" charset="0"/>
              </a:rPr>
              <a:t>Aluminum</a:t>
            </a:r>
          </a:p>
          <a:p>
            <a:pPr>
              <a:buFont typeface="Arial" panose="020B0604020202020204" pitchFamily="34" charset="0"/>
              <a:buChar char="•"/>
            </a:pPr>
            <a:r>
              <a:rPr lang="en-US" sz="1200" dirty="0">
                <a:solidFill>
                  <a:srgbClr val="000000"/>
                </a:solidFill>
                <a:latin typeface="Verdana" panose="020B0604030504040204" pitchFamily="34" charset="0"/>
              </a:rPr>
              <a:t>Cobalt</a:t>
            </a:r>
          </a:p>
          <a:p>
            <a:pPr>
              <a:buFont typeface="Arial" panose="020B0604020202020204" pitchFamily="34" charset="0"/>
              <a:buChar char="•"/>
            </a:pPr>
            <a:r>
              <a:rPr lang="en-US" sz="1200" dirty="0">
                <a:solidFill>
                  <a:srgbClr val="000000"/>
                </a:solidFill>
                <a:latin typeface="Verdana" panose="020B0604030504040204" pitchFamily="34" charset="0"/>
              </a:rPr>
              <a:t>Brass</a:t>
            </a:r>
          </a:p>
          <a:p>
            <a:pPr>
              <a:buFont typeface="Arial" panose="020B0604020202020204" pitchFamily="34" charset="0"/>
              <a:buChar char="•"/>
            </a:pPr>
            <a:r>
              <a:rPr lang="en-US" sz="1200" dirty="0">
                <a:solidFill>
                  <a:srgbClr val="000000"/>
                </a:solidFill>
                <a:latin typeface="Verdana" panose="020B0604030504040204" pitchFamily="34" charset="0"/>
              </a:rPr>
              <a:t>Bronze</a:t>
            </a:r>
          </a:p>
          <a:p>
            <a:pPr>
              <a:buFont typeface="Arial" panose="020B0604020202020204" pitchFamily="34" charset="0"/>
              <a:buChar char="•"/>
            </a:pPr>
            <a:r>
              <a:rPr lang="en-US" sz="1200" dirty="0">
                <a:solidFill>
                  <a:srgbClr val="000000"/>
                </a:solidFill>
                <a:latin typeface="Verdana" panose="020B0604030504040204" pitchFamily="34" charset="0"/>
              </a:rPr>
              <a:t>Nickel</a:t>
            </a:r>
          </a:p>
          <a:p>
            <a:r>
              <a:rPr lang="en-US" sz="1200" b="1" dirty="0">
                <a:solidFill>
                  <a:srgbClr val="000000"/>
                </a:solidFill>
                <a:latin typeface="Verdana" panose="020B0604030504040204" pitchFamily="34" charset="0"/>
              </a:rPr>
              <a:t>By End-User Industries Outlook (Sales, USD Million, 2017-2030)</a:t>
            </a:r>
          </a:p>
          <a:p>
            <a:pPr>
              <a:buFont typeface="Arial" panose="020B0604020202020204" pitchFamily="34" charset="0"/>
              <a:buChar char="•"/>
            </a:pPr>
            <a:r>
              <a:rPr lang="en-US" sz="1200" dirty="0">
                <a:solidFill>
                  <a:srgbClr val="000000"/>
                </a:solidFill>
                <a:latin typeface="Verdana" panose="020B0604030504040204" pitchFamily="34" charset="0"/>
              </a:rPr>
              <a:t>Aerospace</a:t>
            </a:r>
          </a:p>
          <a:p>
            <a:pPr>
              <a:buFont typeface="Arial" panose="020B0604020202020204" pitchFamily="34" charset="0"/>
              <a:buChar char="•"/>
            </a:pPr>
            <a:r>
              <a:rPr lang="en-US" sz="1200" dirty="0">
                <a:solidFill>
                  <a:srgbClr val="000000"/>
                </a:solidFill>
                <a:latin typeface="Verdana" panose="020B0604030504040204" pitchFamily="34" charset="0"/>
              </a:rPr>
              <a:t>Automotive</a:t>
            </a:r>
          </a:p>
          <a:p>
            <a:pPr>
              <a:buFont typeface="Arial" panose="020B0604020202020204" pitchFamily="34" charset="0"/>
              <a:buChar char="•"/>
            </a:pPr>
            <a:r>
              <a:rPr lang="en-US" sz="1200" dirty="0">
                <a:solidFill>
                  <a:srgbClr val="000000"/>
                </a:solidFill>
                <a:latin typeface="Verdana" panose="020B0604030504040204" pitchFamily="34" charset="0"/>
              </a:rPr>
              <a:t>Oil and Gas</a:t>
            </a:r>
          </a:p>
          <a:p>
            <a:pPr>
              <a:buFont typeface="Arial" panose="020B0604020202020204" pitchFamily="34" charset="0"/>
              <a:buChar char="•"/>
            </a:pPr>
            <a:r>
              <a:rPr lang="en-US" sz="1200" dirty="0">
                <a:solidFill>
                  <a:srgbClr val="000000"/>
                </a:solidFill>
                <a:latin typeface="Verdana" panose="020B0604030504040204" pitchFamily="34" charset="0"/>
              </a:rPr>
              <a:t>Chemical Industry</a:t>
            </a:r>
          </a:p>
          <a:p>
            <a:pPr>
              <a:buFont typeface="Arial" panose="020B0604020202020204" pitchFamily="34" charset="0"/>
              <a:buChar char="•"/>
            </a:pPr>
            <a:r>
              <a:rPr lang="en-US" sz="1200" dirty="0">
                <a:solidFill>
                  <a:srgbClr val="000000"/>
                </a:solidFill>
                <a:latin typeface="Verdana" panose="020B0604030504040204" pitchFamily="34" charset="0"/>
              </a:rPr>
              <a:t>Food Industry</a:t>
            </a:r>
          </a:p>
          <a:p>
            <a:pPr>
              <a:buFont typeface="Arial" panose="020B0604020202020204" pitchFamily="34" charset="0"/>
              <a:buChar char="•"/>
            </a:pPr>
            <a:r>
              <a:rPr lang="en-US" sz="1200" dirty="0">
                <a:solidFill>
                  <a:srgbClr val="000000"/>
                </a:solidFill>
                <a:latin typeface="Verdana" panose="020B0604030504040204" pitchFamily="34" charset="0"/>
              </a:rPr>
              <a:t>Medical</a:t>
            </a:r>
          </a:p>
          <a:p>
            <a:pPr>
              <a:buFont typeface="Arial" panose="020B0604020202020204" pitchFamily="34" charset="0"/>
              <a:buChar char="•"/>
            </a:pPr>
            <a:r>
              <a:rPr lang="en-US" sz="1200" dirty="0">
                <a:solidFill>
                  <a:srgbClr val="000000"/>
                </a:solidFill>
                <a:latin typeface="Verdana" panose="020B0604030504040204" pitchFamily="34" charset="0"/>
              </a:rPr>
              <a:t>Power</a:t>
            </a:r>
          </a:p>
          <a:p>
            <a:pPr>
              <a:buFont typeface="Arial" panose="020B0604020202020204" pitchFamily="34" charset="0"/>
              <a:buChar char="•"/>
            </a:pPr>
            <a:r>
              <a:rPr lang="en-US" sz="1200" dirty="0">
                <a:solidFill>
                  <a:srgbClr val="000000"/>
                </a:solidFill>
                <a:latin typeface="Verdana" panose="020B0604030504040204" pitchFamily="34" charset="0"/>
              </a:rPr>
              <a:t>Dentistry</a:t>
            </a:r>
          </a:p>
          <a:p>
            <a:pPr>
              <a:buFont typeface="Arial" panose="020B0604020202020204" pitchFamily="34" charset="0"/>
              <a:buChar char="•"/>
            </a:pPr>
            <a:r>
              <a:rPr lang="en-US" sz="1200" dirty="0">
                <a:solidFill>
                  <a:srgbClr val="000000"/>
                </a:solidFill>
                <a:latin typeface="Verdana" panose="020B0604030504040204" pitchFamily="34" charset="0"/>
              </a:rPr>
              <a:t>Tools</a:t>
            </a:r>
          </a:p>
          <a:p>
            <a:pPr>
              <a:buFont typeface="Arial" panose="020B0604020202020204" pitchFamily="34" charset="0"/>
              <a:buChar char="•"/>
            </a:pPr>
            <a:r>
              <a:rPr lang="en-US" sz="1200" dirty="0">
                <a:solidFill>
                  <a:srgbClr val="000000"/>
                </a:solidFill>
                <a:latin typeface="Verdana" panose="020B0604030504040204" pitchFamily="34" charset="0"/>
              </a:rPr>
              <a:t>Pharmaceutical</a:t>
            </a:r>
          </a:p>
          <a:p>
            <a:pPr>
              <a:buFont typeface="Arial" panose="020B0604020202020204" pitchFamily="34" charset="0"/>
              <a:buChar char="•"/>
            </a:pPr>
            <a:r>
              <a:rPr lang="en-US" sz="1200" dirty="0">
                <a:solidFill>
                  <a:srgbClr val="000000"/>
                </a:solidFill>
                <a:latin typeface="Verdana" panose="020B0604030504040204" pitchFamily="34" charset="0"/>
              </a:rPr>
              <a:t>Hoisting</a:t>
            </a:r>
          </a:p>
          <a:p>
            <a:r>
              <a:rPr lang="en-US" sz="1200" dirty="0">
                <a:solidFill>
                  <a:srgbClr val="000000"/>
                </a:solidFill>
                <a:latin typeface="Verdana" panose="020B0604030504040204" pitchFamily="34" charset="0"/>
              </a:rPr>
              <a:t> </a:t>
            </a:r>
          </a:p>
          <a:p>
            <a:r>
              <a:rPr lang="en-US" sz="1200" dirty="0">
                <a:solidFill>
                  <a:srgbClr val="000000"/>
                </a:solidFill>
                <a:latin typeface="Verdana" panose="020B0604030504040204" pitchFamily="34" charset="0"/>
              </a:rPr>
              <a:t> </a:t>
            </a:r>
          </a:p>
          <a:p>
            <a:r>
              <a:rPr lang="en-US" sz="1200" b="1" dirty="0">
                <a:solidFill>
                  <a:srgbClr val="000000"/>
                </a:solidFill>
                <a:latin typeface="Verdana" panose="020B0604030504040204" pitchFamily="34" charset="0"/>
              </a:rPr>
              <a:t>Direct Purchase Report: </a:t>
            </a:r>
            <a:r>
              <a:rPr lang="en-US" sz="1200" b="1" dirty="0">
                <a:solidFill>
                  <a:srgbClr val="000000"/>
                </a:solidFill>
                <a:latin typeface="Verdana" panose="020B0604030504040204" pitchFamily="34" charset="0"/>
                <a:hlinkClick r:id="rId2"/>
              </a:rPr>
              <a:t>https://www.marketstatsville.com/buy-now/lost-wax-casting-market?opt=3338&amp;utm_source=Vipin+23+Feb&amp;utm_medium=Free</a:t>
            </a:r>
            <a:r>
              <a:rPr lang="en-US" sz="1200" b="1" dirty="0">
                <a:solidFill>
                  <a:srgbClr val="000000"/>
                </a:solidFill>
                <a:latin typeface="Verdana" panose="020B0604030504040204" pitchFamily="34" charset="0"/>
              </a:rPr>
              <a:t> </a:t>
            </a:r>
            <a:endParaRPr lang="en-US" sz="1200" dirty="0">
              <a:solidFill>
                <a:srgbClr val="000000"/>
              </a:solidFill>
              <a:latin typeface="Verdana" panose="020B0604030504040204" pitchFamily="34" charset="0"/>
            </a:endParaRPr>
          </a:p>
          <a:p>
            <a:r>
              <a:rPr lang="en-US" sz="1200" dirty="0">
                <a:solidFill>
                  <a:srgbClr val="000000"/>
                </a:solidFill>
                <a:latin typeface="Verdana" panose="020B0604030504040204" pitchFamily="34" charset="0"/>
              </a:rPr>
              <a:t> </a:t>
            </a:r>
            <a:endParaRPr lang="en-US" sz="12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526825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Slide Number Placeholder 2"/>
          <p:cNvSpPr>
            <a:spLocks noGrp="1"/>
          </p:cNvSpPr>
          <p:nvPr>
            <p:ph type="sldNum" sz="quarter" idx="12"/>
          </p:nvPr>
        </p:nvSpPr>
        <p:spPr/>
        <p:txBody>
          <a:bodyPr/>
          <a:lstStyle/>
          <a:p>
            <a:fld id="{03206E70-9524-410D-AE9B-78D656EAA14D}" type="slidenum">
              <a:rPr lang="en-US" smtClean="0"/>
              <a:pPr/>
              <a:t>7</a:t>
            </a:fld>
            <a:endParaRPr lang="en-US" dirty="0"/>
          </a:p>
        </p:txBody>
      </p:sp>
      <p:sp>
        <p:nvSpPr>
          <p:cNvPr id="4" name="Rectangle 3"/>
          <p:cNvSpPr/>
          <p:nvPr/>
        </p:nvSpPr>
        <p:spPr>
          <a:xfrm>
            <a:off x="373015" y="876817"/>
            <a:ext cx="11319164" cy="5047536"/>
          </a:xfrm>
          <a:prstGeom prst="rect">
            <a:avLst/>
          </a:prstGeom>
        </p:spPr>
        <p:txBody>
          <a:bodyPr wrap="square">
            <a:spAutoFit/>
          </a:bodyPr>
          <a:lstStyle/>
          <a:p>
            <a:r>
              <a:rPr lang="en-US" sz="1400" b="1" dirty="0">
                <a:solidFill>
                  <a:srgbClr val="000000"/>
                </a:solidFill>
                <a:latin typeface="Verdana" panose="020B0604030504040204" pitchFamily="34" charset="0"/>
              </a:rPr>
              <a:t>Access full Report Description, TOC, Table of Figure, Chart, </a:t>
            </a:r>
            <a:r>
              <a:rPr lang="en-US" sz="1400" b="1" dirty="0" err="1">
                <a:solidFill>
                  <a:srgbClr val="000000"/>
                </a:solidFill>
                <a:latin typeface="Verdana" panose="020B0604030504040204" pitchFamily="34" charset="0"/>
              </a:rPr>
              <a:t>etc</a:t>
            </a:r>
            <a:r>
              <a:rPr lang="en-US" sz="1400" b="1" dirty="0">
                <a:solidFill>
                  <a:srgbClr val="000000"/>
                </a:solidFill>
                <a:latin typeface="Verdana" panose="020B0604030504040204" pitchFamily="34" charset="0"/>
              </a:rPr>
              <a:t>: </a:t>
            </a:r>
            <a:r>
              <a:rPr lang="en-US" sz="1400" b="1" dirty="0">
                <a:solidFill>
                  <a:srgbClr val="000000"/>
                </a:solidFill>
                <a:latin typeface="Verdana" panose="020B0604030504040204" pitchFamily="34" charset="0"/>
                <a:hlinkClick r:id="rId2"/>
              </a:rPr>
              <a:t>https://www.marketstatsville.com/table-of-content/lost-wax-casting-market</a:t>
            </a:r>
            <a:r>
              <a:rPr lang="en-US" sz="1400" b="1" dirty="0">
                <a:solidFill>
                  <a:srgbClr val="000000"/>
                </a:solidFill>
                <a:latin typeface="Verdana" panose="020B0604030504040204" pitchFamily="34" charset="0"/>
              </a:rPr>
              <a:t> </a:t>
            </a:r>
            <a:endParaRPr lang="en-US" sz="1400" dirty="0">
              <a:solidFill>
                <a:srgbClr val="000000"/>
              </a:solidFill>
              <a:latin typeface="Verdana" panose="020B0604030504040204" pitchFamily="34" charset="0"/>
            </a:endParaRPr>
          </a:p>
          <a:p>
            <a:r>
              <a:rPr lang="en-US" sz="1400" dirty="0">
                <a:solidFill>
                  <a:srgbClr val="000000"/>
                </a:solidFill>
                <a:latin typeface="Verdana" panose="020B0604030504040204" pitchFamily="34" charset="0"/>
              </a:rPr>
              <a:t> </a:t>
            </a:r>
          </a:p>
          <a:p>
            <a:r>
              <a:rPr lang="en-US" sz="1400" dirty="0">
                <a:solidFill>
                  <a:srgbClr val="000000"/>
                </a:solidFill>
                <a:latin typeface="Verdana" panose="020B0604030504040204" pitchFamily="34" charset="0"/>
              </a:rPr>
              <a:t>Competitive Landscape of the Global Lost Wax Casting Market</a:t>
            </a:r>
          </a:p>
          <a:p>
            <a:r>
              <a:rPr lang="en-US" sz="1400" dirty="0">
                <a:solidFill>
                  <a:srgbClr val="000000"/>
                </a:solidFill>
                <a:latin typeface="Verdana" panose="020B0604030504040204" pitchFamily="34" charset="0"/>
              </a:rPr>
              <a:t>This section presents comprehensive information regarding various key players in the Lost Wax Casting market. Additionally, it offers valuable insights pertaining to recent developments, contributions to the market, and effective marketing tactics. The study also encompasses a dashboard presentation that outlines the recent and current performance of the prominent corporations. The competitive analysis section of the research also encompasses an examination of both domestic and foreign sales, along with a comprehensive mapping of market players based on their respective products. Additionally, a thorough analysis of market share is conducted, focusing on significant firms, brands, producers, and suppliers.</a:t>
            </a:r>
          </a:p>
          <a:p>
            <a:r>
              <a:rPr lang="en-US" sz="1400" dirty="0">
                <a:solidFill>
                  <a:srgbClr val="000000"/>
                </a:solidFill>
                <a:latin typeface="Verdana" panose="020B0604030504040204" pitchFamily="34" charset="0"/>
              </a:rPr>
              <a:t> </a:t>
            </a:r>
          </a:p>
          <a:p>
            <a:r>
              <a:rPr lang="en-US" sz="1400" b="1" dirty="0">
                <a:solidFill>
                  <a:srgbClr val="000000"/>
                </a:solidFill>
                <a:latin typeface="Verdana" panose="020B0604030504040204" pitchFamily="34" charset="0"/>
              </a:rPr>
              <a:t>The key companies covered in the market report are:</a:t>
            </a:r>
            <a:endParaRPr lang="en-US" sz="1400" dirty="0">
              <a:solidFill>
                <a:srgbClr val="000000"/>
              </a:solidFill>
              <a:latin typeface="Verdana" panose="020B0604030504040204" pitchFamily="34" charset="0"/>
            </a:endParaRPr>
          </a:p>
          <a:p>
            <a:pPr>
              <a:buFont typeface="Arial" panose="020B0604020202020204" pitchFamily="34" charset="0"/>
              <a:buChar char="•"/>
            </a:pPr>
            <a:r>
              <a:rPr lang="en-US" sz="1400" dirty="0" err="1">
                <a:solidFill>
                  <a:srgbClr val="000000"/>
                </a:solidFill>
                <a:latin typeface="Verdana" panose="020B0604030504040204" pitchFamily="34" charset="0"/>
                <a:hlinkClick r:id="rId3"/>
              </a:rPr>
              <a:t>Ferralloy</a:t>
            </a:r>
            <a:r>
              <a:rPr lang="en-US" sz="1400" dirty="0">
                <a:solidFill>
                  <a:srgbClr val="000000"/>
                </a:solidFill>
                <a:latin typeface="Verdana" panose="020B0604030504040204" pitchFamily="34" charset="0"/>
                <a:hlinkClick r:id="rId3"/>
              </a:rPr>
              <a:t> Inc</a:t>
            </a:r>
            <a:r>
              <a:rPr lang="en-US" sz="1400" dirty="0">
                <a:solidFill>
                  <a:srgbClr val="000000"/>
                </a:solidFill>
                <a:latin typeface="Verdana" panose="020B0604030504040204" pitchFamily="34" charset="0"/>
              </a:rPr>
              <a:t>.</a:t>
            </a:r>
          </a:p>
          <a:p>
            <a:pPr>
              <a:buFont typeface="Arial" panose="020B0604020202020204" pitchFamily="34" charset="0"/>
              <a:buChar char="•"/>
            </a:pPr>
            <a:r>
              <a:rPr lang="en-US" sz="1400" dirty="0" err="1">
                <a:solidFill>
                  <a:srgbClr val="000000"/>
                </a:solidFill>
                <a:latin typeface="Verdana" panose="020B0604030504040204" pitchFamily="34" charset="0"/>
                <a:hlinkClick r:id="rId4"/>
              </a:rPr>
              <a:t>Rimer</a:t>
            </a:r>
            <a:r>
              <a:rPr lang="en-US" sz="1400" dirty="0">
                <a:solidFill>
                  <a:srgbClr val="000000"/>
                </a:solidFill>
                <a:latin typeface="Verdana" panose="020B0604030504040204" pitchFamily="34" charset="0"/>
                <a:hlinkClick r:id="rId4"/>
              </a:rPr>
              <a:t> Enterprises, Inc</a:t>
            </a:r>
            <a:r>
              <a:rPr lang="en-US" sz="1400" dirty="0">
                <a:solidFill>
                  <a:srgbClr val="000000"/>
                </a:solidFill>
                <a:latin typeface="Verdana" panose="020B0604030504040204" pitchFamily="34" charset="0"/>
              </a:rPr>
              <a:t>.</a:t>
            </a:r>
          </a:p>
          <a:p>
            <a:pPr>
              <a:buFont typeface="Arial" panose="020B0604020202020204" pitchFamily="34" charset="0"/>
              <a:buChar char="•"/>
            </a:pPr>
            <a:r>
              <a:rPr lang="en-US" sz="1400" dirty="0" err="1">
                <a:solidFill>
                  <a:srgbClr val="000000"/>
                </a:solidFill>
                <a:latin typeface="Verdana" panose="020B0604030504040204" pitchFamily="34" charset="0"/>
                <a:hlinkClick r:id="rId5"/>
              </a:rPr>
              <a:t>Impro</a:t>
            </a:r>
            <a:r>
              <a:rPr lang="en-US" sz="1400" dirty="0">
                <a:solidFill>
                  <a:srgbClr val="000000"/>
                </a:solidFill>
                <a:latin typeface="Verdana" panose="020B0604030504040204" pitchFamily="34" charset="0"/>
                <a:hlinkClick r:id="rId5"/>
              </a:rPr>
              <a:t> Industries USA, Inc</a:t>
            </a:r>
            <a:r>
              <a:rPr lang="en-US" sz="1400" dirty="0">
                <a:solidFill>
                  <a:srgbClr val="000000"/>
                </a:solidFill>
                <a:latin typeface="Verdana" panose="020B0604030504040204" pitchFamily="34" charset="0"/>
              </a:rPr>
              <a:t>.</a:t>
            </a:r>
          </a:p>
          <a:p>
            <a:pPr>
              <a:buFont typeface="Arial" panose="020B0604020202020204" pitchFamily="34" charset="0"/>
              <a:buChar char="•"/>
            </a:pPr>
            <a:r>
              <a:rPr lang="en-US" sz="1400" dirty="0">
                <a:solidFill>
                  <a:srgbClr val="000000"/>
                </a:solidFill>
                <a:latin typeface="Verdana" panose="020B0604030504040204" pitchFamily="34" charset="0"/>
              </a:rPr>
              <a:t>Lodestar Quality LLC</a:t>
            </a:r>
          </a:p>
          <a:p>
            <a:pPr>
              <a:buFont typeface="Arial" panose="020B0604020202020204" pitchFamily="34" charset="0"/>
              <a:buChar char="•"/>
            </a:pPr>
            <a:r>
              <a:rPr lang="en-US" sz="1400" dirty="0">
                <a:solidFill>
                  <a:srgbClr val="000000"/>
                </a:solidFill>
                <a:latin typeface="Verdana" panose="020B0604030504040204" pitchFamily="34" charset="0"/>
              </a:rPr>
              <a:t>Modern Aluminum Castings Co., Inc.</a:t>
            </a:r>
          </a:p>
          <a:p>
            <a:pPr>
              <a:buFont typeface="Arial" panose="020B0604020202020204" pitchFamily="34" charset="0"/>
              <a:buChar char="•"/>
            </a:pPr>
            <a:r>
              <a:rPr lang="en-US" sz="1400" dirty="0" err="1">
                <a:solidFill>
                  <a:srgbClr val="000000"/>
                </a:solidFill>
                <a:latin typeface="Verdana" panose="020B0604030504040204" pitchFamily="34" charset="0"/>
              </a:rPr>
              <a:t>Waltek</a:t>
            </a:r>
            <a:r>
              <a:rPr lang="en-US" sz="1400" dirty="0">
                <a:solidFill>
                  <a:srgbClr val="000000"/>
                </a:solidFill>
                <a:latin typeface="Verdana" panose="020B0604030504040204" pitchFamily="34" charset="0"/>
              </a:rPr>
              <a:t> Inc.</a:t>
            </a:r>
          </a:p>
          <a:p>
            <a:pPr>
              <a:buFont typeface="Arial" panose="020B0604020202020204" pitchFamily="34" charset="0"/>
              <a:buChar char="•"/>
            </a:pPr>
            <a:r>
              <a:rPr lang="en-US" sz="1400" dirty="0" err="1">
                <a:solidFill>
                  <a:srgbClr val="000000"/>
                </a:solidFill>
                <a:latin typeface="Verdana" panose="020B0604030504040204" pitchFamily="34" charset="0"/>
              </a:rPr>
              <a:t>Bescast</a:t>
            </a:r>
            <a:r>
              <a:rPr lang="en-US" sz="1400" dirty="0">
                <a:solidFill>
                  <a:srgbClr val="000000"/>
                </a:solidFill>
                <a:latin typeface="Verdana" panose="020B0604030504040204" pitchFamily="34" charset="0"/>
              </a:rPr>
              <a:t>, Inc.</a:t>
            </a:r>
          </a:p>
          <a:p>
            <a:pPr>
              <a:buFont typeface="Arial" panose="020B0604020202020204" pitchFamily="34" charset="0"/>
              <a:buChar char="•"/>
            </a:pPr>
            <a:r>
              <a:rPr lang="en-US" sz="1400" dirty="0">
                <a:solidFill>
                  <a:srgbClr val="000000"/>
                </a:solidFill>
                <a:latin typeface="Verdana" panose="020B0604030504040204" pitchFamily="34" charset="0"/>
              </a:rPr>
              <a:t>Alcoa Corporation</a:t>
            </a:r>
          </a:p>
          <a:p>
            <a:pPr>
              <a:buFont typeface="Arial" panose="020B0604020202020204" pitchFamily="34" charset="0"/>
              <a:buChar char="•"/>
            </a:pPr>
            <a:r>
              <a:rPr lang="en-US" sz="1400" dirty="0">
                <a:solidFill>
                  <a:srgbClr val="000000"/>
                </a:solidFill>
                <a:latin typeface="Verdana" panose="020B0604030504040204" pitchFamily="34" charset="0"/>
              </a:rPr>
              <a:t>WANGUAN</a:t>
            </a:r>
          </a:p>
          <a:p>
            <a:pPr>
              <a:buFont typeface="Arial" panose="020B0604020202020204" pitchFamily="34" charset="0"/>
              <a:buChar char="•"/>
            </a:pPr>
            <a:r>
              <a:rPr lang="en-US" sz="1400" dirty="0">
                <a:solidFill>
                  <a:srgbClr val="000000"/>
                </a:solidFill>
                <a:latin typeface="Verdana" panose="020B0604030504040204" pitchFamily="34" charset="0"/>
              </a:rPr>
              <a:t>Precision Castparts CORP</a:t>
            </a:r>
            <a:endParaRPr lang="en-US" sz="1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322802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a:t>
            </a:r>
            <a:r>
              <a:rPr kumimoji="0" lang="en-US" sz="3174" b="1" i="0" u="none" strike="noStrike" kern="0" cap="none" spc="-9" normalizeH="0" baseline="0" noProof="0" dirty="0" err="1">
                <a:ln>
                  <a:noFill/>
                </a:ln>
                <a:solidFill>
                  <a:srgbClr val="000000"/>
                </a:solidFill>
                <a:effectLst/>
                <a:uLnTx/>
                <a:uFillTx/>
                <a:latin typeface="Roboto Condensed Light" panose="020B0604020202020204" charset="0"/>
                <a:ea typeface="Roboto Condensed Light" panose="020B0604020202020204" charset="0"/>
                <a:cs typeface="Arial"/>
                <a:sym typeface="Arial"/>
              </a:rPr>
              <a:t>Statsville</a:t>
            </a: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2903</TotalTime>
  <Words>959</Words>
  <Application>Microsoft Office PowerPoint</Application>
  <PresentationFormat>Widescreen</PresentationFormat>
  <Paragraphs>97</Paragraphs>
  <Slides>8</Slides>
  <Notes>2</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8</vt:i4>
      </vt:variant>
    </vt:vector>
  </HeadingPairs>
  <TitlesOfParts>
    <vt:vector size="25" baseType="lpstr">
      <vt:lpstr>Arial</vt:lpstr>
      <vt:lpstr>Calibri</vt:lpstr>
      <vt:lpstr>Calibri (Body)</vt:lpstr>
      <vt:lpstr>Calibri Light</vt:lpstr>
      <vt:lpstr>Hind</vt:lpstr>
      <vt:lpstr>IBMPlexSans</vt:lpstr>
      <vt:lpstr>Poppins</vt:lpstr>
      <vt:lpstr>Proxima Nova</vt:lpstr>
      <vt:lpstr>Proxima Nova Semibold</vt:lpstr>
      <vt:lpstr>Roboto Condensed</vt:lpstr>
      <vt:lpstr>Roboto Condensed Light</vt:lpstr>
      <vt:lpstr>Segoe UI</vt:lpstr>
      <vt:lpstr>Times New Roman</vt:lpstr>
      <vt:lpstr>Trebuchet MS</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Dell</cp:lastModifiedBy>
  <cp:revision>225</cp:revision>
  <dcterms:created xsi:type="dcterms:W3CDTF">2017-04-19T06:29:38Z</dcterms:created>
  <dcterms:modified xsi:type="dcterms:W3CDTF">2024-02-23T07:27:19Z</dcterms:modified>
</cp:coreProperties>
</file>