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01-12-2023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open-source-ERP-software-market?utm_source=Manjeet+Free+01+Dec&amp;utm_medium=Manjeet" TargetMode="External"/><Relationship Id="rId2" Type="http://schemas.openxmlformats.org/officeDocument/2006/relationships/hyperlink" Target="https://www.marketstatsville.com/open-source-ERP-softwar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open-source-ERP-software-market?opt=3338&amp;utm_source=Manjeet+Free+01+Dec&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open-source-ERP-softwar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open-source-ERP-software-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Open Source ERP Software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Open Source ERP Software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Open Source ERP Software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Open Source ERP Software Market by Deployment Mode (Cloud, On-Premises), By Organization Size (Small &amp; Medium-sized Companies, Large Sized Companies), by End-User ( Information Technology, BFSI, Telecommunication, Healthcare, Retail, Education), by Region – Global Share and Forecast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Statesville Group (MSG), the </a:t>
            </a:r>
            <a:r>
              <a:rPr lang="en-US" b="0" i="0" dirty="0">
                <a:solidFill>
                  <a:srgbClr val="000000"/>
                </a:solidFill>
                <a:effectLst/>
                <a:latin typeface="Verdana" panose="020B0604030504040204" pitchFamily="34" charset="0"/>
                <a:hlinkClick r:id="rId2"/>
              </a:rPr>
              <a:t>global Open Source ERP Software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4.5%</a:t>
            </a:r>
            <a:r>
              <a:rPr lang="en-US" b="0" i="0" dirty="0">
                <a:solidFill>
                  <a:srgbClr val="000000"/>
                </a:solidFill>
                <a:effectLst/>
                <a:latin typeface="Verdana" panose="020B0604030504040204" pitchFamily="34" charset="0"/>
              </a:rPr>
              <a:t> from 2023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Open Source ERP Software Market provides an exhaustive analysis of significant industry insights and historical and projected global market figures. MSG expects the global Open Source ERP Software market will showcase an impressive CAGR from 2024 to 2033. The comprehensive Open Source ERP Software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https://www.marketstatsville.com/request-sample/open-source-ERP-software-market?utm_source=Manjeet+Free+01+Dec&amp;utm_medium=Manjeet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E87873-3BF5-8695-93E3-5EC9B063681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CEE8CFD-3CF6-20EE-D825-B2DF4D695B0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0E6373F-8982-8EBE-2D48-222A3C7280C5}"/>
              </a:ext>
            </a:extLst>
          </p:cNvPr>
          <p:cNvSpPr txBox="1"/>
          <p:nvPr/>
        </p:nvSpPr>
        <p:spPr>
          <a:xfrm>
            <a:off x="328246" y="838092"/>
            <a:ext cx="11535507" cy="5632311"/>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Open Source ERP Software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Open Source ERP Software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Open Source ERP Software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Open Source ERP Software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https://www.marketstatsville.com/buy-now/open-source-ERP-software-market?opt=3338&amp;utm_source=Manjeet+Free+01+Dec&amp;utm_medium=Manjeet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Open Source ERP Software Market Segments Covered in this report are:</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Deployment Mode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a:t>
            </a: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Organizational Size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Small and Medium-Sized Companies</a:t>
            </a:r>
          </a:p>
          <a:p>
            <a:pPr algn="l">
              <a:buFont typeface="Arial" panose="020B0604020202020204" pitchFamily="34" charset="0"/>
              <a:buChar char="•"/>
            </a:pPr>
            <a:r>
              <a:rPr lang="en-US" b="0" i="0" dirty="0">
                <a:solidFill>
                  <a:srgbClr val="000000"/>
                </a:solidFill>
                <a:effectLst/>
                <a:latin typeface="Verdana" panose="020B0604030504040204" pitchFamily="34" charset="0"/>
              </a:rPr>
              <a:t>Large Companies</a:t>
            </a:r>
            <a:br>
              <a:rPr lang="en-US" dirty="0"/>
            </a:br>
            <a:endParaRPr lang="en-IN" dirty="0"/>
          </a:p>
        </p:txBody>
      </p:sp>
    </p:spTree>
    <p:extLst>
      <p:ext uri="{BB962C8B-B14F-4D97-AF65-F5344CB8AC3E}">
        <p14:creationId xmlns:p14="http://schemas.microsoft.com/office/powerpoint/2010/main" val="429473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67658C-430E-E0B8-A63C-F7A9901681A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6C78977-1037-E8B4-EDE0-AABD29F46A31}"/>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B82FB8E-1293-FBC5-EBAA-4708EE62F244}"/>
              </a:ext>
            </a:extLst>
          </p:cNvPr>
          <p:cNvSpPr txBox="1"/>
          <p:nvPr/>
        </p:nvSpPr>
        <p:spPr>
          <a:xfrm>
            <a:off x="335280" y="421420"/>
            <a:ext cx="11521440" cy="4801314"/>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End-User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Information Technology</a:t>
            </a:r>
          </a:p>
          <a:p>
            <a:pPr algn="l">
              <a:buFont typeface="Arial" panose="020B0604020202020204" pitchFamily="34" charset="0"/>
              <a:buChar char="•"/>
            </a:pPr>
            <a:r>
              <a:rPr lang="en-US" b="0" i="0" dirty="0">
                <a:solidFill>
                  <a:srgbClr val="000000"/>
                </a:solidFill>
                <a:effectLst/>
                <a:latin typeface="Verdana" panose="020B0604030504040204" pitchFamily="34" charset="0"/>
              </a:rPr>
              <a:t>BFSI</a:t>
            </a:r>
          </a:p>
          <a:p>
            <a:pPr algn="l">
              <a:buFont typeface="Arial" panose="020B0604020202020204" pitchFamily="34" charset="0"/>
              <a:buChar char="•"/>
            </a:pPr>
            <a:r>
              <a:rPr lang="en-US" b="0" i="0" dirty="0">
                <a:solidFill>
                  <a:srgbClr val="000000"/>
                </a:solidFill>
                <a:effectLst/>
                <a:latin typeface="Verdana" panose="020B0604030504040204" pitchFamily="34" charset="0"/>
              </a:rPr>
              <a:t>Telecommunication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Education</a:t>
            </a:r>
          </a:p>
          <a:p>
            <a:pPr algn="l">
              <a:buFont typeface="Arial" panose="020B0604020202020204" pitchFamily="34" charset="0"/>
              <a:buChar char="•"/>
            </a:pPr>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https://www.marketstatsville.com/table-of-content/open-source-ERP-software-market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r>
              <a:rPr lang="en-US" b="1" dirty="0"/>
              <a:t>The key companies covered in the market report are:</a:t>
            </a:r>
          </a:p>
          <a:p>
            <a:pPr>
              <a:buFont typeface="Arial" panose="020B0604020202020204" pitchFamily="34" charset="0"/>
              <a:buChar char="•"/>
            </a:pPr>
            <a:r>
              <a:rPr lang="en-US" b="0" i="0" dirty="0">
                <a:solidFill>
                  <a:srgbClr val="000000"/>
                </a:solidFill>
                <a:effectLst/>
                <a:latin typeface="Verdana" panose="020B0604030504040204" pitchFamily="34" charset="0"/>
              </a:rPr>
              <a:t>Odoo</a:t>
            </a:r>
          </a:p>
          <a:p>
            <a:pPr>
              <a:buFont typeface="Arial" panose="020B0604020202020204" pitchFamily="34" charset="0"/>
              <a:buChar char="•"/>
            </a:pPr>
            <a:r>
              <a:rPr lang="en-US" b="0" i="0" dirty="0" err="1">
                <a:solidFill>
                  <a:srgbClr val="000000"/>
                </a:solidFill>
                <a:effectLst/>
                <a:latin typeface="Verdana" panose="020B0604030504040204" pitchFamily="34" charset="0"/>
              </a:rPr>
              <a:t>Metasfresh</a:t>
            </a:r>
            <a:endParaRPr lang="en-US" b="0" i="0" dirty="0">
              <a:solidFill>
                <a:srgbClr val="000000"/>
              </a:solidFill>
              <a:effectLst/>
              <a:latin typeface="Verdana" panose="020B0604030504040204" pitchFamily="34" charset="0"/>
            </a:endParaRPr>
          </a:p>
          <a:p>
            <a:pPr>
              <a:buFont typeface="Arial" panose="020B0604020202020204" pitchFamily="34" charset="0"/>
              <a:buChar char="•"/>
            </a:pPr>
            <a:r>
              <a:rPr lang="en-US" b="0" i="0" dirty="0" err="1">
                <a:solidFill>
                  <a:srgbClr val="000000"/>
                </a:solidFill>
                <a:effectLst/>
                <a:latin typeface="Verdana" panose="020B0604030504040204" pitchFamily="34" charset="0"/>
              </a:rPr>
              <a:t>ADempiere</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73784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74E4-9DCA-DFFF-5B5E-31250C8711C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878A789-AC7F-8334-15E1-ECA875268CF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8249AD94-665C-D70C-7A1F-59FDFBCA62D7}"/>
              </a:ext>
            </a:extLst>
          </p:cNvPr>
          <p:cNvSpPr txBox="1"/>
          <p:nvPr/>
        </p:nvSpPr>
        <p:spPr>
          <a:xfrm>
            <a:off x="267285" y="2043559"/>
            <a:ext cx="11563643" cy="3693319"/>
          </a:xfrm>
          <a:prstGeom prst="rect">
            <a:avLst/>
          </a:prstGeom>
          <a:noFill/>
        </p:spPr>
        <p:txBody>
          <a:bodyPr wrap="square">
            <a:spAutoFit/>
          </a:bodyPr>
          <a:lstStyle/>
          <a:p>
            <a:pPr algn="l">
              <a:buFont typeface="Arial" panose="020B0604020202020204" pitchFamily="34" charset="0"/>
              <a:buChar char="•"/>
            </a:pPr>
            <a:r>
              <a:rPr lang="en-IN" b="0" i="0" dirty="0">
                <a:solidFill>
                  <a:srgbClr val="000000"/>
                </a:solidFill>
                <a:effectLst/>
                <a:latin typeface="Verdana" panose="020B0604030504040204" pitchFamily="34" charset="0"/>
              </a:rPr>
              <a:t>Samsung</a:t>
            </a:r>
          </a:p>
          <a:p>
            <a:pPr algn="l">
              <a:buFont typeface="Arial" panose="020B0604020202020204" pitchFamily="34" charset="0"/>
              <a:buChar char="•"/>
            </a:pPr>
            <a:r>
              <a:rPr lang="en-IN" b="0" i="0" dirty="0">
                <a:solidFill>
                  <a:srgbClr val="000000"/>
                </a:solidFill>
                <a:effectLst/>
                <a:latin typeface="Verdana" panose="020B0604030504040204" pitchFamily="34" charset="0"/>
              </a:rPr>
              <a:t>Apache </a:t>
            </a:r>
            <a:r>
              <a:rPr lang="en-IN" b="0" i="0" dirty="0" err="1">
                <a:solidFill>
                  <a:srgbClr val="000000"/>
                </a:solidFill>
                <a:effectLst/>
                <a:latin typeface="Verdana" panose="020B0604030504040204" pitchFamily="34" charset="0"/>
              </a:rPr>
              <a:t>OFBiz</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Dolibarr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Tryton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Axelor</a:t>
            </a:r>
            <a:r>
              <a:rPr lang="en-IN" b="0" i="0" dirty="0">
                <a:solidFill>
                  <a:srgbClr val="000000"/>
                </a:solidFill>
                <a:effectLst/>
                <a:latin typeface="Verdana" panose="020B0604030504040204" pitchFamily="34" charset="0"/>
              </a:rPr>
              <a:t> ERP</a:t>
            </a:r>
          </a:p>
          <a:p>
            <a:pPr algn="l">
              <a:buFont typeface="Arial" panose="020B0604020202020204" pitchFamily="34" charset="0"/>
              <a:buChar char="•"/>
            </a:pPr>
            <a:r>
              <a:rPr lang="en-IN" b="0" i="0" dirty="0">
                <a:solidFill>
                  <a:srgbClr val="000000"/>
                </a:solidFill>
                <a:effectLst/>
                <a:latin typeface="Verdana" panose="020B0604030504040204" pitchFamily="34" charset="0"/>
              </a:rPr>
              <a:t>xTuple </a:t>
            </a:r>
            <a:r>
              <a:rPr lang="en-IN" b="0" i="0" dirty="0" err="1">
                <a:solidFill>
                  <a:srgbClr val="000000"/>
                </a:solidFill>
                <a:effectLst/>
                <a:latin typeface="Verdana" panose="020B0604030504040204" pitchFamily="34" charset="0"/>
              </a:rPr>
              <a:t>PostBooks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NetSuite</a:t>
            </a:r>
          </a:p>
          <a:p>
            <a:pPr algn="l">
              <a:buFont typeface="Arial" panose="020B0604020202020204" pitchFamily="34" charset="0"/>
              <a:buChar char="•"/>
            </a:pPr>
            <a:r>
              <a:rPr lang="en-IN" b="0" i="0" dirty="0">
                <a:solidFill>
                  <a:srgbClr val="000000"/>
                </a:solidFill>
                <a:effectLst/>
                <a:latin typeface="Verdana" panose="020B0604030504040204" pitchFamily="34" charset="0"/>
              </a:rPr>
              <a:t>INOERP</a:t>
            </a:r>
          </a:p>
          <a:p>
            <a:pPr algn="l"/>
            <a:br>
              <a:rPr lang="en-IN" dirty="0"/>
            </a:br>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https://www.marketstatsville.com/open-source-ERP-software-market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279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5842</TotalTime>
  <Words>1411</Words>
  <Application>Microsoft Office PowerPoint</Application>
  <PresentationFormat>Widescreen</PresentationFormat>
  <Paragraphs>83</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595</cp:revision>
  <dcterms:created xsi:type="dcterms:W3CDTF">2017-04-19T06:29:38Z</dcterms:created>
  <dcterms:modified xsi:type="dcterms:W3CDTF">2023-12-01T11:09:59Z</dcterms:modified>
</cp:coreProperties>
</file>