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06C64-F0B5-D156-155E-D5FC022C86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555FC00-A344-B147-F9FD-F37EA9130E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101C582-597C-FD46-73AE-D9D720551BFD}"/>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5" name="Footer Placeholder 4">
            <a:extLst>
              <a:ext uri="{FF2B5EF4-FFF2-40B4-BE49-F238E27FC236}">
                <a16:creationId xmlns:a16="http://schemas.microsoft.com/office/drawing/2014/main" id="{7D37F906-8A47-B1A7-E497-0E5DF2CEB9E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76BC649-65CF-BCB6-EEF3-8EA943CF6979}"/>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255977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F75FA-E7C4-B55F-F9A9-F22DA9BB294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1BFB3E1-7BA5-14E6-8E46-12A5143DA9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C5DFA83-8D53-E0D2-A261-A204C8C036A2}"/>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5" name="Footer Placeholder 4">
            <a:extLst>
              <a:ext uri="{FF2B5EF4-FFF2-40B4-BE49-F238E27FC236}">
                <a16:creationId xmlns:a16="http://schemas.microsoft.com/office/drawing/2014/main" id="{442037AF-2A28-72CE-09D2-E41EFE48D7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80D3F2-326B-ACFD-2118-88FE83C0ADA5}"/>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399817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F7B8BF-5081-BA05-569A-ED88FF3CFC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435A349-9601-B19C-C206-177E0020FD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F35E54-A136-3919-5E84-A985029F75A6}"/>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5" name="Footer Placeholder 4">
            <a:extLst>
              <a:ext uri="{FF2B5EF4-FFF2-40B4-BE49-F238E27FC236}">
                <a16:creationId xmlns:a16="http://schemas.microsoft.com/office/drawing/2014/main" id="{D49BCCBE-4294-7ED2-7A1E-F5B889599D2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7A94150-4E70-5121-DC1C-D356D7E5D0EE}"/>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6407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A1E7B-7916-A692-2C5C-D7BC7BE6FAC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F69762C-C0D2-8947-68DC-A22C15F33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536017B-09CF-ECA6-BBE2-A1F24B04C1C4}"/>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5" name="Footer Placeholder 4">
            <a:extLst>
              <a:ext uri="{FF2B5EF4-FFF2-40B4-BE49-F238E27FC236}">
                <a16:creationId xmlns:a16="http://schemas.microsoft.com/office/drawing/2014/main" id="{D9FBE1BB-A566-6C53-B85C-278BF3A096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075E38-1F8D-CE19-1C90-00D621EFE7D5}"/>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60825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DC487-7C6E-F452-520E-703AA2A061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FADA0A45-2CD6-CBAC-8C2C-4867E0C68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C97919-5F86-A49C-C14B-F7AE334975EE}"/>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5" name="Footer Placeholder 4">
            <a:extLst>
              <a:ext uri="{FF2B5EF4-FFF2-40B4-BE49-F238E27FC236}">
                <a16:creationId xmlns:a16="http://schemas.microsoft.com/office/drawing/2014/main" id="{17F2C344-C089-AC51-E05F-4EFADF14504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27657F-93DE-A29B-7824-C309C1619355}"/>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3954748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2BC9-C068-C403-417B-523F1E0787A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09C9B1E-42C0-3D2C-00FB-C6B8954FEB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795D21C-8AB6-6036-8E4D-6D993B52A8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377994A-B0EF-124B-6495-16C79AB147BB}"/>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6" name="Footer Placeholder 5">
            <a:extLst>
              <a:ext uri="{FF2B5EF4-FFF2-40B4-BE49-F238E27FC236}">
                <a16:creationId xmlns:a16="http://schemas.microsoft.com/office/drawing/2014/main" id="{07B348FF-B372-B932-FFAC-FD3AFAD47E2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A352B47-A5E3-8062-6FE9-6E10B849BCD0}"/>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380659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B8990-F30B-C3F8-72B2-AC51622F324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A7C9BBA-0D5D-1424-1BF9-E6B1F08433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11AB23-8727-A4F9-7288-AD42FCDEC4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83FEC81-101A-1B0C-785E-B9FB956CD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D5E00C-6128-14F4-7343-EE35F2B642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56D9A3B-6071-9F9A-4841-8C62EF996B25}"/>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8" name="Footer Placeholder 7">
            <a:extLst>
              <a:ext uri="{FF2B5EF4-FFF2-40B4-BE49-F238E27FC236}">
                <a16:creationId xmlns:a16="http://schemas.microsoft.com/office/drawing/2014/main" id="{97CA5EC9-74B6-2857-87D1-5C9715FB424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8BE4BC6-CB77-2888-70FD-A85C3D7BB957}"/>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33291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3D05D-B95B-60E9-BDCC-14DBAA4D3AD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B71DC23-AFE3-B867-9BCD-920E6147061A}"/>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4" name="Footer Placeholder 3">
            <a:extLst>
              <a:ext uri="{FF2B5EF4-FFF2-40B4-BE49-F238E27FC236}">
                <a16:creationId xmlns:a16="http://schemas.microsoft.com/office/drawing/2014/main" id="{5763780C-B84E-4816-C95F-87B28875298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CED7F1E-825C-9DF2-9B22-3452331AF5F6}"/>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62186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C07D49-09F4-D844-F6A9-31EE8623DAE1}"/>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3" name="Footer Placeholder 2">
            <a:extLst>
              <a:ext uri="{FF2B5EF4-FFF2-40B4-BE49-F238E27FC236}">
                <a16:creationId xmlns:a16="http://schemas.microsoft.com/office/drawing/2014/main" id="{0C0E834E-C22F-ECF8-2733-6308E2AEA9E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D623AD14-0867-4F1A-453E-428944ED5FFD}"/>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8624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54AD2-4603-73E5-393B-9F4AAA441F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130F9B1-3840-2FFE-3CAB-C73FE0A87D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E93F0C7-20E5-F048-3668-1A39FD3009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B5640-236C-071B-4975-3EEEF0740EAC}"/>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6" name="Footer Placeholder 5">
            <a:extLst>
              <a:ext uri="{FF2B5EF4-FFF2-40B4-BE49-F238E27FC236}">
                <a16:creationId xmlns:a16="http://schemas.microsoft.com/office/drawing/2014/main" id="{B8842CB3-FD8B-9ABC-77DE-DC507DE61EF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B98A426-972E-018E-B850-6B0DA7050BC3}"/>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2760781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03118-F385-8080-1A5B-B4ED3F94E1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0037FCE-A29F-3737-C20D-050E982573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F9B2EB2-81C4-E91F-2493-38E501B5A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64755E-2C96-C150-0C0B-4881E8498ECC}"/>
              </a:ext>
            </a:extLst>
          </p:cNvPr>
          <p:cNvSpPr>
            <a:spLocks noGrp="1"/>
          </p:cNvSpPr>
          <p:nvPr>
            <p:ph type="dt" sz="half" idx="10"/>
          </p:nvPr>
        </p:nvSpPr>
        <p:spPr/>
        <p:txBody>
          <a:bodyPr/>
          <a:lstStyle/>
          <a:p>
            <a:fld id="{9F084F63-8541-4C82-896F-92951D7F5A06}" type="datetimeFigureOut">
              <a:rPr lang="en-IN" smtClean="0"/>
              <a:t>30-05-2024</a:t>
            </a:fld>
            <a:endParaRPr lang="en-IN"/>
          </a:p>
        </p:txBody>
      </p:sp>
      <p:sp>
        <p:nvSpPr>
          <p:cNvPr id="6" name="Footer Placeholder 5">
            <a:extLst>
              <a:ext uri="{FF2B5EF4-FFF2-40B4-BE49-F238E27FC236}">
                <a16:creationId xmlns:a16="http://schemas.microsoft.com/office/drawing/2014/main" id="{54DD54DF-4F92-74BF-456C-5D8107A3989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6E811AD-F729-B1AC-9E77-5435E6BB6D2A}"/>
              </a:ext>
            </a:extLst>
          </p:cNvPr>
          <p:cNvSpPr>
            <a:spLocks noGrp="1"/>
          </p:cNvSpPr>
          <p:nvPr>
            <p:ph type="sldNum" sz="quarter" idx="12"/>
          </p:nvPr>
        </p:nvSpPr>
        <p:spPr/>
        <p:txBody>
          <a:bodyPr/>
          <a:lstStyle/>
          <a:p>
            <a:fld id="{C0207195-C732-4C04-BE91-1E7879EC5E20}" type="slidenum">
              <a:rPr lang="en-IN" smtClean="0"/>
              <a:t>‹#›</a:t>
            </a:fld>
            <a:endParaRPr lang="en-IN"/>
          </a:p>
        </p:txBody>
      </p:sp>
    </p:spTree>
    <p:extLst>
      <p:ext uri="{BB962C8B-B14F-4D97-AF65-F5344CB8AC3E}">
        <p14:creationId xmlns:p14="http://schemas.microsoft.com/office/powerpoint/2010/main" val="1917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20352-FFE3-DF18-4BCB-FBF24F0C54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B7CCFCE-181D-3057-E61D-C62C32AEF0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AE962E-EE50-7B8C-8F50-3A00B2CDFF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84F63-8541-4C82-896F-92951D7F5A06}" type="datetimeFigureOut">
              <a:rPr lang="en-IN" smtClean="0"/>
              <a:t>30-05-2024</a:t>
            </a:fld>
            <a:endParaRPr lang="en-IN"/>
          </a:p>
        </p:txBody>
      </p:sp>
      <p:sp>
        <p:nvSpPr>
          <p:cNvPr id="5" name="Footer Placeholder 4">
            <a:extLst>
              <a:ext uri="{FF2B5EF4-FFF2-40B4-BE49-F238E27FC236}">
                <a16:creationId xmlns:a16="http://schemas.microsoft.com/office/drawing/2014/main" id="{773AF15D-89E2-B110-6F6F-91AB79F497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49349BA-74DE-BE03-3953-4C9BFD3C1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07195-C732-4C04-BE91-1E7879EC5E20}" type="slidenum">
              <a:rPr lang="en-IN" smtClean="0"/>
              <a:t>‹#›</a:t>
            </a:fld>
            <a:endParaRPr lang="en-IN"/>
          </a:p>
        </p:txBody>
      </p:sp>
    </p:spTree>
    <p:extLst>
      <p:ext uri="{BB962C8B-B14F-4D97-AF65-F5344CB8AC3E}">
        <p14:creationId xmlns:p14="http://schemas.microsoft.com/office/powerpoint/2010/main" val="3208332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us.meruaccount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6B668-B30F-93B8-4410-5DD8BB5F1E70}"/>
              </a:ext>
            </a:extLst>
          </p:cNvPr>
          <p:cNvSpPr>
            <a:spLocks noGrp="1"/>
          </p:cNvSpPr>
          <p:nvPr>
            <p:ph type="title"/>
          </p:nvPr>
        </p:nvSpPr>
        <p:spPr/>
        <p:txBody>
          <a:bodyPr/>
          <a:lstStyle/>
          <a:p>
            <a:r>
              <a:rPr lang="en-IN" sz="4400" b="1" dirty="0">
                <a:latin typeface="Calibri" panose="020F0502020204030204" pitchFamily="34" charset="0"/>
              </a:rPr>
              <a:t>Where can I find bookkeeping services?</a:t>
            </a:r>
            <a:br>
              <a:rPr lang="en-IN" sz="4400" b="0" dirty="0">
                <a:latin typeface="Calibri" panose="020F0502020204030204" pitchFamily="34" charset="0"/>
              </a:rPr>
            </a:br>
            <a:endParaRPr lang="en-IN" dirty="0"/>
          </a:p>
        </p:txBody>
      </p:sp>
      <p:sp>
        <p:nvSpPr>
          <p:cNvPr id="3" name="Content Placeholder 2">
            <a:extLst>
              <a:ext uri="{FF2B5EF4-FFF2-40B4-BE49-F238E27FC236}">
                <a16:creationId xmlns:a16="http://schemas.microsoft.com/office/drawing/2014/main" id="{75A301B8-B495-DA0E-78D7-26C5D815CB1B}"/>
              </a:ext>
            </a:extLst>
          </p:cNvPr>
          <p:cNvSpPr>
            <a:spLocks noGrp="1"/>
          </p:cNvSpPr>
          <p:nvPr>
            <p:ph idx="1"/>
          </p:nvPr>
        </p:nvSpPr>
        <p:spPr/>
        <p:txBody>
          <a:bodyPr/>
          <a:lstStyle/>
          <a:p>
            <a:r>
              <a:rPr lang="en-IN" sz="2800" dirty="0">
                <a:latin typeface="Calibri" panose="020F0502020204030204" pitchFamily="34" charset="0"/>
              </a:rPr>
              <a:t>There are several options to find bookkeeping services, and here's how </a:t>
            </a:r>
            <a:r>
              <a:rPr lang="en-IN" sz="2800" b="1" dirty="0">
                <a:latin typeface="Calibri" panose="020F0502020204030204" pitchFamily="34" charset="0"/>
              </a:rPr>
              <a:t>Meru Accounting </a:t>
            </a:r>
            <a:r>
              <a:rPr lang="en-IN" sz="2800" b="0" dirty="0">
                <a:latin typeface="Calibri" panose="020F0502020204030204" pitchFamily="34" charset="0"/>
              </a:rPr>
              <a:t>might fit in:</a:t>
            </a:r>
            <a:br>
              <a:rPr lang="en-IN" sz="2800" b="0" dirty="0">
                <a:latin typeface="Calibri" panose="020F0502020204030204" pitchFamily="34" charset="0"/>
              </a:rPr>
            </a:br>
            <a:r>
              <a:rPr lang="en-IN" sz="2800" b="0" dirty="0">
                <a:latin typeface="Calibri" panose="020F0502020204030204" pitchFamily="34" charset="0"/>
                <a:hlinkClick r:id="rId2"/>
              </a:rPr>
              <a:t>https://us.meruaccounting.com/</a:t>
            </a:r>
            <a:endParaRPr lang="en-IN" sz="2800" b="0" dirty="0">
              <a:latin typeface="Calibri" panose="020F0502020204030204" pitchFamily="34" charset="0"/>
            </a:endParaRPr>
          </a:p>
          <a:p>
            <a:br>
              <a:rPr lang="en-IN" sz="2800" b="0" dirty="0">
                <a:latin typeface="Calibri" panose="020F0502020204030204" pitchFamily="34" charset="0"/>
              </a:rPr>
            </a:br>
            <a:endParaRPr lang="en-IN" dirty="0"/>
          </a:p>
        </p:txBody>
      </p:sp>
      <p:pic>
        <p:nvPicPr>
          <p:cNvPr id="5" name="Picture 4">
            <a:extLst>
              <a:ext uri="{FF2B5EF4-FFF2-40B4-BE49-F238E27FC236}">
                <a16:creationId xmlns:a16="http://schemas.microsoft.com/office/drawing/2014/main" id="{F6CE605F-9DC1-9869-0C87-D784E394B0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24250" y="3071272"/>
            <a:ext cx="5143500" cy="3240628"/>
          </a:xfrm>
          <a:prstGeom prst="rect">
            <a:avLst/>
          </a:prstGeom>
        </p:spPr>
      </p:pic>
    </p:spTree>
    <p:extLst>
      <p:ext uri="{BB962C8B-B14F-4D97-AF65-F5344CB8AC3E}">
        <p14:creationId xmlns:p14="http://schemas.microsoft.com/office/powerpoint/2010/main" val="1066104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97B33-BD99-E528-3CDE-CFEB2A26CFE2}"/>
              </a:ext>
            </a:extLst>
          </p:cNvPr>
          <p:cNvSpPr>
            <a:spLocks noGrp="1"/>
          </p:cNvSpPr>
          <p:nvPr>
            <p:ph idx="1"/>
          </p:nvPr>
        </p:nvSpPr>
        <p:spPr>
          <a:xfrm>
            <a:off x="838200" y="414779"/>
            <a:ext cx="10515600" cy="5762184"/>
          </a:xfrm>
        </p:spPr>
        <p:txBody>
          <a:bodyPr/>
          <a:lstStyle/>
          <a:p>
            <a:r>
              <a:rPr lang="en-IN" sz="1800" b="1" dirty="0">
                <a:latin typeface="Calibri" panose="020F0502020204030204" pitchFamily="34" charset="0"/>
              </a:rPr>
              <a:t>Online Directories:</a:t>
            </a:r>
            <a:endParaRPr lang="en-IN" sz="1800" b="0" dirty="0">
              <a:latin typeface="Calibri" panose="020F0502020204030204" pitchFamily="34" charset="0"/>
            </a:endParaRPr>
          </a:p>
          <a:p>
            <a:pPr>
              <a:buFont typeface="Symbol" panose="05050102010706020507" pitchFamily="18" charset="2"/>
              <a:buChar char="·"/>
            </a:pPr>
            <a:r>
              <a:rPr lang="en-IN" sz="1800" b="1" dirty="0">
                <a:latin typeface="Calibri" panose="020F0502020204030204" pitchFamily="34" charset="0"/>
              </a:rPr>
              <a:t>Accounting websites: </a:t>
            </a:r>
            <a:r>
              <a:rPr lang="en-IN" sz="1800" b="0" dirty="0">
                <a:latin typeface="Calibri" panose="020F0502020204030204" pitchFamily="34" charset="0"/>
              </a:rPr>
              <a:t>Many professional accounting organizations maintain directories of member firms. These directories allow you to search for bookkeepers in your area by location and specialization (if applicable).</a:t>
            </a:r>
          </a:p>
          <a:p>
            <a:pPr>
              <a:buFont typeface="Symbol" panose="05050102010706020507" pitchFamily="18" charset="2"/>
              <a:buChar char="·"/>
            </a:pPr>
            <a:r>
              <a:rPr lang="en-IN" sz="1800" b="1" dirty="0">
                <a:latin typeface="Calibri" panose="020F0502020204030204" pitchFamily="34" charset="0"/>
              </a:rPr>
              <a:t>Freelance marketplaces: </a:t>
            </a:r>
            <a:r>
              <a:rPr lang="en-IN" sz="1800" b="0" dirty="0">
                <a:latin typeface="Calibri" panose="020F0502020204030204" pitchFamily="34" charset="0"/>
              </a:rPr>
              <a:t>Platforms like Upwork or Fiverr allow you to connect with freelance bookkeepers. Be sure to carefully review profiles, experience, and client reviews before hiring anyone.</a:t>
            </a:r>
          </a:p>
          <a:p>
            <a:r>
              <a:rPr lang="en-IN" sz="1800" b="1" dirty="0">
                <a:latin typeface="Calibri" panose="020F0502020204030204" pitchFamily="34" charset="0"/>
              </a:rPr>
              <a:t>Local Search:</a:t>
            </a:r>
            <a:endParaRPr lang="en-IN" sz="1800" b="0" dirty="0">
              <a:latin typeface="Calibri" panose="020F0502020204030204" pitchFamily="34" charset="0"/>
            </a:endParaRPr>
          </a:p>
          <a:p>
            <a:pPr>
              <a:buFont typeface="Symbol" panose="05050102010706020507" pitchFamily="18" charset="2"/>
              <a:buChar char="·"/>
            </a:pPr>
            <a:r>
              <a:rPr lang="en-IN" sz="1800" b="1" dirty="0">
                <a:latin typeface="Calibri" panose="020F0502020204030204" pitchFamily="34" charset="0"/>
              </a:rPr>
              <a:t>Search engines: </a:t>
            </a:r>
            <a:r>
              <a:rPr lang="en-IN" sz="1800" b="0" dirty="0">
                <a:latin typeface="Calibri" panose="020F0502020204030204" pitchFamily="34" charset="0"/>
              </a:rPr>
              <a:t>A simple Google search for "Bookkeeping Services near me" can yield results for local bookkeeping firms.</a:t>
            </a:r>
          </a:p>
          <a:p>
            <a:pPr>
              <a:buFont typeface="Symbol" panose="05050102010706020507" pitchFamily="18" charset="2"/>
              <a:buChar char="·"/>
            </a:pPr>
            <a:r>
              <a:rPr lang="en-IN" sz="1800" b="1" dirty="0">
                <a:latin typeface="Calibri" panose="020F0502020204030204" pitchFamily="34" charset="0"/>
              </a:rPr>
              <a:t>Business associations: </a:t>
            </a:r>
            <a:r>
              <a:rPr lang="en-IN" sz="1800" b="0" dirty="0">
                <a:latin typeface="Calibri" panose="020F0502020204030204" pitchFamily="34" charset="0"/>
              </a:rPr>
              <a:t>Contact your local Chamber of Commerce or other business associations. They might recommend reputable bookkeeping service providers.</a:t>
            </a:r>
          </a:p>
          <a:p>
            <a:r>
              <a:rPr lang="en-IN" sz="1800" b="1" dirty="0">
                <a:latin typeface="Calibri" panose="020F0502020204030204" pitchFamily="34" charset="0"/>
              </a:rPr>
              <a:t>Direct Contact:</a:t>
            </a:r>
            <a:endParaRPr lang="en-IN" sz="1800" b="0" dirty="0">
              <a:latin typeface="Calibri" panose="020F0502020204030204" pitchFamily="34" charset="0"/>
            </a:endParaRPr>
          </a:p>
          <a:p>
            <a:pPr>
              <a:buFont typeface="Symbol" panose="05050102010706020507" pitchFamily="18" charset="2"/>
              <a:buChar char="·"/>
            </a:pPr>
            <a:r>
              <a:rPr lang="en-IN" sz="1800" b="1" dirty="0">
                <a:latin typeface="Calibri" panose="020F0502020204030204" pitchFamily="34" charset="0"/>
              </a:rPr>
              <a:t>Meru Accounting: </a:t>
            </a:r>
            <a:r>
              <a:rPr lang="en-IN" sz="1800" b="0" dirty="0">
                <a:latin typeface="Calibri" panose="020F0502020204030204" pitchFamily="34" charset="0"/>
              </a:rPr>
              <a:t>While their website might not explicitly mention bookkeeping services, you can contact Meru Accounting directly to see if they offer bookkeeping or can recommend someone who does. Many accounting firms provide bookkeeping services alongside tax preparation and other financial services.</a:t>
            </a:r>
          </a:p>
          <a:p>
            <a:r>
              <a:rPr lang="en-IN" sz="1800" b="1" dirty="0">
                <a:latin typeface="Calibri" panose="020F0502020204030204" pitchFamily="34" charset="0"/>
              </a:rPr>
              <a:t>Choosing a Bookkeeper:</a:t>
            </a:r>
            <a:endParaRPr lang="en-IN" sz="1800" b="0" dirty="0">
              <a:latin typeface="Calibri" panose="020F0502020204030204" pitchFamily="34" charset="0"/>
            </a:endParaRPr>
          </a:p>
          <a:p>
            <a:endParaRPr lang="en-IN" dirty="0"/>
          </a:p>
        </p:txBody>
      </p:sp>
    </p:spTree>
    <p:extLst>
      <p:ext uri="{BB962C8B-B14F-4D97-AF65-F5344CB8AC3E}">
        <p14:creationId xmlns:p14="http://schemas.microsoft.com/office/powerpoint/2010/main" val="2603878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A045CE-7522-8913-BEF8-D738FBD97DF1}"/>
              </a:ext>
            </a:extLst>
          </p:cNvPr>
          <p:cNvSpPr>
            <a:spLocks noGrp="1"/>
          </p:cNvSpPr>
          <p:nvPr>
            <p:ph idx="1"/>
          </p:nvPr>
        </p:nvSpPr>
        <p:spPr>
          <a:xfrm>
            <a:off x="838200" y="395926"/>
            <a:ext cx="10515600" cy="5781037"/>
          </a:xfrm>
        </p:spPr>
        <p:txBody>
          <a:bodyPr/>
          <a:lstStyle/>
          <a:p>
            <a:pPr>
              <a:buFont typeface="Symbol" panose="05050102010706020507" pitchFamily="18" charset="2"/>
              <a:buChar char="·"/>
            </a:pPr>
            <a:r>
              <a:rPr lang="en-IN" sz="1800" b="1" dirty="0">
                <a:latin typeface="Calibri" panose="020F0502020204030204" pitchFamily="34" charset="0"/>
              </a:rPr>
              <a:t>Experience: </a:t>
            </a:r>
            <a:r>
              <a:rPr lang="en-IN" sz="1800" b="0" dirty="0">
                <a:latin typeface="Calibri" panose="020F0502020204030204" pitchFamily="34" charset="0"/>
              </a:rPr>
              <a:t>Look for a bookkeeper with experience in your industry or business size.</a:t>
            </a:r>
          </a:p>
          <a:p>
            <a:pPr>
              <a:buFont typeface="Symbol" panose="05050102010706020507" pitchFamily="18" charset="2"/>
              <a:buChar char="·"/>
            </a:pPr>
            <a:r>
              <a:rPr lang="en-IN" sz="1800" b="1" dirty="0">
                <a:latin typeface="Calibri" panose="020F0502020204030204" pitchFamily="34" charset="0"/>
              </a:rPr>
              <a:t>Services Offered: </a:t>
            </a:r>
            <a:r>
              <a:rPr lang="en-IN" sz="1800" b="0" dirty="0">
                <a:latin typeface="Calibri" panose="020F0502020204030204" pitchFamily="34" charset="0"/>
              </a:rPr>
              <a:t>Ensure the bookkeeper offers the specific services you need, such as accounts payable/receivable management, payroll processing, or bank reconciliation.</a:t>
            </a:r>
          </a:p>
          <a:p>
            <a:pPr>
              <a:buFont typeface="Symbol" panose="05050102010706020507" pitchFamily="18" charset="2"/>
              <a:buChar char="·"/>
            </a:pPr>
            <a:r>
              <a:rPr lang="en-IN" sz="1800" b="1" dirty="0">
                <a:latin typeface="Calibri" panose="020F0502020204030204" pitchFamily="34" charset="0"/>
              </a:rPr>
              <a:t>Pricing: </a:t>
            </a:r>
            <a:r>
              <a:rPr lang="en-IN" sz="1800" b="0" dirty="0">
                <a:latin typeface="Calibri" panose="020F0502020204030204" pitchFamily="34" charset="0"/>
              </a:rPr>
              <a:t>Bookkeepers typically charge by the hour or offer a monthly retainer fee. Get quotes from several providers before making a decision.</a:t>
            </a:r>
            <a:endParaRPr lang="en-IN" sz="1800" b="1" dirty="0">
              <a:latin typeface="Calibri" panose="020F0502020204030204" pitchFamily="34" charset="0"/>
            </a:endParaRPr>
          </a:p>
          <a:p>
            <a:pPr>
              <a:buFont typeface="Symbol" panose="05050102010706020507" pitchFamily="18" charset="2"/>
              <a:buChar char="·"/>
            </a:pPr>
            <a:r>
              <a:rPr lang="en-IN" sz="1800" b="1" dirty="0">
                <a:latin typeface="Calibri" panose="020F0502020204030204" pitchFamily="34" charset="0"/>
              </a:rPr>
              <a:t>Communication Style: </a:t>
            </a:r>
            <a:r>
              <a:rPr lang="en-IN" sz="1800" b="0" dirty="0">
                <a:latin typeface="Calibri" panose="020F0502020204030204" pitchFamily="34" charset="0"/>
              </a:rPr>
              <a:t>Choose a bookkeeper who you feel comfortable communicating with and who understands your needs.</a:t>
            </a:r>
          </a:p>
          <a:p>
            <a:r>
              <a:rPr lang="en-IN" sz="1800" b="1" dirty="0">
                <a:latin typeface="Calibri" panose="020F0502020204030204" pitchFamily="34" charset="0"/>
              </a:rPr>
              <a:t>Here are some additional benefits of considering Meru Accounting:</a:t>
            </a:r>
            <a:endParaRPr lang="en-IN" sz="1800" b="0" dirty="0">
              <a:latin typeface="Calibri" panose="020F0502020204030204" pitchFamily="34" charset="0"/>
            </a:endParaRPr>
          </a:p>
          <a:p>
            <a:pPr>
              <a:buFont typeface="Symbol" panose="05050102010706020507" pitchFamily="18" charset="2"/>
              <a:buChar char="·"/>
            </a:pPr>
            <a:r>
              <a:rPr lang="en-IN" sz="1800" b="1" dirty="0">
                <a:latin typeface="Calibri" panose="020F0502020204030204" pitchFamily="34" charset="0"/>
              </a:rPr>
              <a:t>Established Accounting Firm: </a:t>
            </a:r>
            <a:r>
              <a:rPr lang="en-IN" sz="1800" b="0" dirty="0">
                <a:latin typeface="Calibri" panose="020F0502020204030204" pitchFamily="34" charset="0"/>
              </a:rPr>
              <a:t>If Meru Accounting offers bookkeeping services, you'd be working with an established firm with a reputation to uphold.</a:t>
            </a:r>
          </a:p>
          <a:p>
            <a:pPr>
              <a:buFont typeface="Symbol" panose="05050102010706020507" pitchFamily="18" charset="2"/>
              <a:buChar char="·"/>
            </a:pPr>
            <a:r>
              <a:rPr lang="en-IN" sz="1800" b="1" dirty="0">
                <a:latin typeface="Calibri" panose="020F0502020204030204" pitchFamily="34" charset="0"/>
              </a:rPr>
              <a:t>Potential for Broader Financial Services: </a:t>
            </a:r>
            <a:r>
              <a:rPr lang="en-IN" sz="1800" b="0" dirty="0">
                <a:latin typeface="Calibri" panose="020F0502020204030204" pitchFamily="34" charset="0"/>
              </a:rPr>
              <a:t>Even if they don't handle bookkeeping directly, Meru Accounting might be able to connect you with a bookkeeper and also provide additional financial services like tax preparation or financial consulting down the road as your business grows.</a:t>
            </a:r>
          </a:p>
          <a:p>
            <a:r>
              <a:rPr lang="en-IN" sz="1800" b="0">
                <a:latin typeface="Calibri" panose="020F0502020204030204" pitchFamily="34" charset="0"/>
              </a:rPr>
              <a:t>By exploring these options and considering the factors mentioned above, you can find a qualified bookkeeping service provider that meets your needs.</a:t>
            </a:r>
          </a:p>
          <a:p>
            <a:pPr marL="0" indent="0">
              <a:buNone/>
            </a:pPr>
            <a:endParaRPr lang="en-IN" dirty="0"/>
          </a:p>
        </p:txBody>
      </p:sp>
    </p:spTree>
    <p:extLst>
      <p:ext uri="{BB962C8B-B14F-4D97-AF65-F5344CB8AC3E}">
        <p14:creationId xmlns:p14="http://schemas.microsoft.com/office/powerpoint/2010/main" val="1467960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392</Words>
  <Application>Microsoft Office PowerPoint</Application>
  <PresentationFormat>Widescreen</PresentationFormat>
  <Paragraphs>20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Symbol</vt:lpstr>
      <vt:lpstr>Office Theme</vt:lpstr>
      <vt:lpstr>Where can I find bookkeeping services?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can I find bookkeeping services? </dc:title>
  <dc:creator>Radha Kansagara</dc:creator>
  <cp:lastModifiedBy>Radha Kansagara</cp:lastModifiedBy>
  <cp:revision>1</cp:revision>
  <dcterms:created xsi:type="dcterms:W3CDTF">2024-05-30T09:19:37Z</dcterms:created>
  <dcterms:modified xsi:type="dcterms:W3CDTF">2024-05-30T09:23:57Z</dcterms:modified>
</cp:coreProperties>
</file>