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19-03-2024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3/19/2024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3/19/2024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3/19/2024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3/19/2024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3/19/2024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3/19/2024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oyster-mushroom-farming-market?utm_source=Free+19+Mar&amp;utm_medium=VIPIN" TargetMode="External"/><Relationship Id="rId2" Type="http://schemas.openxmlformats.org/officeDocument/2006/relationships/hyperlink" Target="https://www.marketstatsville.com/oyster-mushroom-farm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oyster-mushroom-farming-market?opt=3338&amp;utm_source=Free+19+Mar&amp;utm_medium=VIPI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indusmushrooms.com/company" TargetMode="External"/><Relationship Id="rId2" Type="http://schemas.openxmlformats.org/officeDocument/2006/relationships/hyperlink" Target="https://www.marketstatsville.com/table-of-content/oyster-mushroom-farming-market?utm_source=Free+19+Mar&amp;utm_medium=VIPIN" TargetMode="External"/><Relationship Id="rId1" Type="http://schemas.openxmlformats.org/officeDocument/2006/relationships/slideLayout" Target="../slideLayouts/slideLayout7.xml"/><Relationship Id="rId5" Type="http://schemas.openxmlformats.org/officeDocument/2006/relationships/hyperlink" Target="https://www.kitchenpride.com/our-mushrooms" TargetMode="External"/><Relationship Id="rId4" Type="http://schemas.openxmlformats.org/officeDocument/2006/relationships/hyperlink" Target="https://meghamushroom.com/abou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Oyster Mushroom Farming Market </a:t>
            </a:r>
            <a:r>
              <a:rPr lang="en-US" sz="4760" b="1" dirty="0" smtClean="0">
                <a:solidFill>
                  <a:srgbClr val="80C342"/>
                </a:solidFill>
                <a:latin typeface="Calibri (Body)"/>
                <a:ea typeface="Roboto Condensed Light" panose="020B0604020202020204" charset="0"/>
              </a:rPr>
              <a:t>Opportunities</a:t>
            </a:r>
            <a:r>
              <a:rPr lang="en-US" sz="4760" b="1" dirty="0">
                <a:solidFill>
                  <a:srgbClr val="80C342"/>
                </a:solidFill>
                <a:latin typeface="Calibri (Body)"/>
                <a:ea typeface="Roboto Condensed Light" panose="020B0604020202020204" charset="0"/>
              </a:rPr>
              <a:t>, and Forecast By </a:t>
            </a:r>
            <a:r>
              <a:rPr lang="en-US" sz="4760" b="1" dirty="0" smtClean="0">
                <a:solidFill>
                  <a:srgbClr val="80C342"/>
                </a:solidFill>
                <a:latin typeface="Calibri (Body)"/>
                <a:ea typeface="Roboto Condensed Light" panose="020B0604020202020204" charset="0"/>
              </a:rPr>
              <a:t>2033</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a:t>
            </a:r>
            <a:r>
              <a:rPr lang="en-US" sz="1763" b="1">
                <a:solidFill>
                  <a:srgbClr val="FFFFFF"/>
                </a:solidFill>
                <a:latin typeface="Calibri (Body)"/>
                <a:ea typeface="Roboto Condensed Light" panose="020B0604020202020204" charset="0"/>
              </a:rPr>
              <a:t>, </a:t>
            </a:r>
            <a:r>
              <a:rPr lang="en-US" sz="1763" b="1" smtClean="0">
                <a:solidFill>
                  <a:schemeClr val="bg1"/>
                </a:solidFill>
                <a:latin typeface="Calibri (Body)"/>
                <a:ea typeface="Roboto Condensed Light" panose="020B0604020202020204" charset="0"/>
              </a:rPr>
              <a:t>2033</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Oyster Mushroom Farming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Oyster Mushroom Farming Market</a:t>
            </a:r>
          </a:p>
          <a:p>
            <a:r>
              <a:rPr lang="en-US" b="0" dirty="0"/>
              <a:t>Industry Size, Emerging Trends, Regions, Growth Insights, Opportunities, and Forecast By 2033</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Oyster Mushroom Farming Market by Type (Fresh, and Frozen), by Application (Commercial and Household), and by Region (North America, South America, Europe, Asia Pacific, and Middle East &amp; Africa (MEA)) – Global Share and Forecast to 2033</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754874"/>
          </a:xfrm>
          <a:prstGeom prst="rect">
            <a:avLst/>
          </a:prstGeom>
          <a:noFill/>
        </p:spPr>
        <p:txBody>
          <a:bodyPr wrap="square">
            <a:spAutoFit/>
          </a:bodyPr>
          <a:lstStyle/>
          <a:p>
            <a:r>
              <a:rPr lang="en-US" sz="1400" dirty="0"/>
              <a:t>According to the Market </a:t>
            </a:r>
            <a:r>
              <a:rPr lang="en-US" sz="1400" dirty="0" err="1"/>
              <a:t>Statsville</a:t>
            </a:r>
            <a:r>
              <a:rPr lang="en-US" sz="1400" dirty="0"/>
              <a:t> Group (MSG), the</a:t>
            </a:r>
            <a:r>
              <a:rPr lang="en-US" sz="1400" dirty="0">
                <a:hlinkClick r:id="rId2"/>
              </a:rPr>
              <a:t> </a:t>
            </a:r>
            <a:r>
              <a:rPr lang="en-US" sz="1400" b="1" dirty="0">
                <a:hlinkClick r:id="rId2"/>
              </a:rPr>
              <a:t>Global Oyster Mushroom Farming Market</a:t>
            </a:r>
            <a:r>
              <a:rPr lang="en-US" sz="1400" b="1" dirty="0"/>
              <a:t> </a:t>
            </a:r>
            <a:r>
              <a:rPr lang="en-US" sz="1400" dirty="0"/>
              <a:t>size is expected to grow at a </a:t>
            </a:r>
            <a:r>
              <a:rPr lang="en-US" sz="1400" b="1" dirty="0"/>
              <a:t>CAGR of 8.3% </a:t>
            </a:r>
            <a:r>
              <a:rPr lang="en-US" sz="1400" dirty="0"/>
              <a:t>from 2023 to 2033.</a:t>
            </a:r>
          </a:p>
          <a:p>
            <a:r>
              <a:rPr lang="en-US" sz="1400" dirty="0"/>
              <a:t>Below information is analyzed in depth in the report-</a:t>
            </a:r>
          </a:p>
          <a:p>
            <a:r>
              <a:rPr lang="en-US" sz="1400" dirty="0"/>
              <a:t>Global Oyster Mushroom Farming Market Revenue, 2018-2023, 2024-2033, (US$ Millions)</a:t>
            </a:r>
          </a:p>
          <a:p>
            <a:r>
              <a:rPr lang="en-US" sz="1400" dirty="0"/>
              <a:t>Global Oyster Mushroom Farming Market Sales Volume, 2018-2023, 2024-2033, (Units)</a:t>
            </a:r>
          </a:p>
          <a:p>
            <a:r>
              <a:rPr lang="en-US" sz="1400" dirty="0"/>
              <a:t>Share of the top five Oyster Mushroom Farming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https://www.marketstatsville.com/request-sample/oyster-mushroom-farming-market?utm_source=Free+19+Mar&amp;utm_medium=VIPIN</a:t>
            </a:r>
            <a:r>
              <a:rPr lang="en-US" sz="1400" b="1" dirty="0"/>
              <a:t> </a:t>
            </a:r>
            <a:endParaRPr lang="en-US" sz="14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360218" y="1402830"/>
            <a:ext cx="11194473" cy="3539430"/>
          </a:xfrm>
          <a:prstGeom prst="rect">
            <a:avLst/>
          </a:prstGeom>
        </p:spPr>
        <p:txBody>
          <a:bodyPr wrap="square">
            <a:spAutoFit/>
          </a:bodyPr>
          <a:lstStyle/>
          <a:p>
            <a:r>
              <a:rPr lang="en-US" sz="1400" dirty="0">
                <a:solidFill>
                  <a:srgbClr val="000000"/>
                </a:solidFill>
                <a:latin typeface="Verdana" panose="020B0604030504040204" pitchFamily="34" charset="0"/>
              </a:rPr>
              <a:t>Oyster Mushroom Farming Market Segmentation:</a:t>
            </a:r>
          </a:p>
          <a:p>
            <a:r>
              <a:rPr lang="en-US" sz="1400" dirty="0">
                <a:solidFill>
                  <a:srgbClr val="000000"/>
                </a:solidFill>
                <a:latin typeface="Verdana" panose="020B0604030504040204" pitchFamily="34" charset="0"/>
              </a:rPr>
              <a:t>This study offers a thorough segmentation of the Oyster Mushroom Farming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Oyster Mushroom Farming market.</a:t>
            </a:r>
          </a:p>
          <a:p>
            <a:r>
              <a:rPr lang="en-US" sz="1400" b="1" dirty="0">
                <a:solidFill>
                  <a:srgbClr val="000000"/>
                </a:solidFill>
                <a:latin typeface="Verdana" panose="020B0604030504040204" pitchFamily="34" charset="0"/>
              </a:rPr>
              <a:t>By Type Outlook (Sales, USD Million, 2019-2033)</a:t>
            </a:r>
          </a:p>
          <a:p>
            <a:pPr>
              <a:buFont typeface="Arial" panose="020B0604020202020204" pitchFamily="34" charset="0"/>
              <a:buChar char="•"/>
            </a:pPr>
            <a:r>
              <a:rPr lang="en-US" sz="1400" dirty="0">
                <a:solidFill>
                  <a:srgbClr val="000000"/>
                </a:solidFill>
                <a:latin typeface="Verdana" panose="020B0604030504040204" pitchFamily="34" charset="0"/>
              </a:rPr>
              <a:t>Fresh</a:t>
            </a:r>
          </a:p>
          <a:p>
            <a:pPr>
              <a:buFont typeface="Arial" panose="020B0604020202020204" pitchFamily="34" charset="0"/>
              <a:buChar char="•"/>
            </a:pPr>
            <a:r>
              <a:rPr lang="en-US" sz="1400" dirty="0">
                <a:solidFill>
                  <a:srgbClr val="000000"/>
                </a:solidFill>
                <a:latin typeface="Verdana" panose="020B0604030504040204" pitchFamily="34" charset="0"/>
              </a:rPr>
              <a:t>Frozen</a:t>
            </a:r>
          </a:p>
          <a:p>
            <a:r>
              <a:rPr lang="en-US" sz="1400" b="1" dirty="0">
                <a:solidFill>
                  <a:srgbClr val="000000"/>
                </a:solidFill>
                <a:latin typeface="Verdana" panose="020B0604030504040204" pitchFamily="34" charset="0"/>
              </a:rPr>
              <a:t>By Application Outlook (Sales, USD Million, 2019-2033)</a:t>
            </a:r>
          </a:p>
          <a:p>
            <a:pPr>
              <a:buFont typeface="Arial" panose="020B0604020202020204" pitchFamily="34" charset="0"/>
              <a:buChar char="•"/>
            </a:pPr>
            <a:r>
              <a:rPr lang="en-US" sz="1400" dirty="0">
                <a:solidFill>
                  <a:srgbClr val="000000"/>
                </a:solidFill>
                <a:latin typeface="Verdana" panose="020B0604030504040204" pitchFamily="34" charset="0"/>
              </a:rPr>
              <a:t>Commercial</a:t>
            </a:r>
          </a:p>
          <a:p>
            <a:pPr>
              <a:buFont typeface="Arial" panose="020B0604020202020204" pitchFamily="34" charset="0"/>
              <a:buChar char="•"/>
            </a:pPr>
            <a:r>
              <a:rPr lang="en-US" sz="1400" dirty="0">
                <a:solidFill>
                  <a:srgbClr val="000000"/>
                </a:solidFill>
                <a:latin typeface="Verdana" panose="020B0604030504040204" pitchFamily="34" charset="0"/>
              </a:rPr>
              <a:t>Household</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https://www.marketstatsville.com/buy-now/oyster-mushroom-farming-market?opt=3338&amp;utm_source=Free+19+Mar&amp;utm_medium=VIPIN</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21620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389168" y="849201"/>
            <a:ext cx="10958945" cy="5047536"/>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https://www.marketstatsville.com/table-of-content/oyster-mushroom-farming-market?utm_source=Free+19+Mar&amp;utm_medium=VIPIN</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Oyster Mushroom Farming Market</a:t>
            </a:r>
          </a:p>
          <a:p>
            <a:r>
              <a:rPr lang="en-US" sz="1400" dirty="0">
                <a:solidFill>
                  <a:srgbClr val="000000"/>
                </a:solidFill>
                <a:latin typeface="Verdana" panose="020B0604030504040204" pitchFamily="34" charset="0"/>
              </a:rPr>
              <a:t>This section presents comprehensive information regarding various key players in the Oyster Mushroom Farming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a:solidFill>
                  <a:srgbClr val="000000"/>
                </a:solidFill>
                <a:latin typeface="Verdana" panose="020B0604030504040204" pitchFamily="34" charset="0"/>
                <a:hlinkClick r:id="rId3"/>
              </a:rPr>
              <a:t>Indus Mushrooms</a:t>
            </a:r>
            <a:r>
              <a:rPr lang="en-US" sz="1400" dirty="0">
                <a:solidFill>
                  <a:srgbClr val="000000"/>
                </a:solidFill>
                <a:latin typeface="Verdana" panose="020B0604030504040204" pitchFamily="34" charset="0"/>
              </a:rPr>
              <a:t> </a:t>
            </a:r>
          </a:p>
          <a:p>
            <a:pPr>
              <a:buFont typeface="Arial" panose="020B0604020202020204" pitchFamily="34" charset="0"/>
              <a:buChar char="•"/>
            </a:pPr>
            <a:r>
              <a:rPr lang="en-US" sz="1400" dirty="0" err="1">
                <a:solidFill>
                  <a:srgbClr val="000000"/>
                </a:solidFill>
                <a:latin typeface="Verdana" panose="020B0604030504040204" pitchFamily="34" charset="0"/>
                <a:hlinkClick r:id="rId4"/>
              </a:rPr>
              <a:t>Megha</a:t>
            </a:r>
            <a:r>
              <a:rPr lang="en-US" sz="1400" dirty="0">
                <a:solidFill>
                  <a:srgbClr val="000000"/>
                </a:solidFill>
                <a:latin typeface="Verdana" panose="020B0604030504040204" pitchFamily="34" charset="0"/>
                <a:hlinkClick r:id="rId4"/>
              </a:rPr>
              <a:t> Mushroom</a:t>
            </a:r>
            <a:r>
              <a:rPr lang="en-US" sz="1400" dirty="0">
                <a:solidFill>
                  <a:srgbClr val="000000"/>
                </a:solidFill>
                <a:latin typeface="Verdana" panose="020B0604030504040204" pitchFamily="34" charset="0"/>
              </a:rPr>
              <a:t> </a:t>
            </a:r>
          </a:p>
          <a:p>
            <a:pPr>
              <a:buFont typeface="Arial" panose="020B0604020202020204" pitchFamily="34" charset="0"/>
              <a:buChar char="•"/>
            </a:pPr>
            <a:r>
              <a:rPr lang="en-US" sz="1400" dirty="0">
                <a:solidFill>
                  <a:srgbClr val="000000"/>
                </a:solidFill>
                <a:latin typeface="Verdana" panose="020B0604030504040204" pitchFamily="34" charset="0"/>
                <a:hlinkClick r:id="rId5"/>
              </a:rPr>
              <a:t>Kitchen Pride Mushroom Farms</a:t>
            </a:r>
            <a:r>
              <a:rPr lang="en-US" sz="1400" dirty="0">
                <a:solidFill>
                  <a:srgbClr val="000000"/>
                </a:solidFill>
                <a:latin typeface="Verdana" panose="020B0604030504040204" pitchFamily="34" charset="0"/>
              </a:rPr>
              <a:t> </a:t>
            </a:r>
          </a:p>
          <a:p>
            <a:pPr>
              <a:buFont typeface="Arial" panose="020B0604020202020204" pitchFamily="34" charset="0"/>
              <a:buChar char="•"/>
            </a:pPr>
            <a:r>
              <a:rPr lang="en-US" sz="1400" dirty="0">
                <a:solidFill>
                  <a:srgbClr val="000000"/>
                </a:solidFill>
                <a:latin typeface="Verdana" panose="020B0604030504040204" pitchFamily="34" charset="0"/>
              </a:rPr>
              <a:t>Mountain View Mushrooms</a:t>
            </a:r>
          </a:p>
          <a:p>
            <a:pPr>
              <a:buFont typeface="Arial" panose="020B0604020202020204" pitchFamily="34" charset="0"/>
              <a:buChar char="•"/>
            </a:pPr>
            <a:r>
              <a:rPr lang="en-US" sz="1400" dirty="0">
                <a:solidFill>
                  <a:srgbClr val="000000"/>
                </a:solidFill>
                <a:latin typeface="Verdana" panose="020B0604030504040204" pitchFamily="34" charset="0"/>
              </a:rPr>
              <a:t>Farming Fungi, LLC</a:t>
            </a:r>
          </a:p>
          <a:p>
            <a:pPr>
              <a:buFont typeface="Arial" panose="020B0604020202020204" pitchFamily="34" charset="0"/>
              <a:buChar char="•"/>
            </a:pPr>
            <a:r>
              <a:rPr lang="en-US" sz="1400" dirty="0">
                <a:solidFill>
                  <a:srgbClr val="000000"/>
                </a:solidFill>
                <a:latin typeface="Verdana" panose="020B0604030504040204" pitchFamily="34" charset="0"/>
              </a:rPr>
              <a:t>SKAGIT GOURMET MUSHROOMS</a:t>
            </a:r>
          </a:p>
          <a:p>
            <a:pPr>
              <a:buFont typeface="Arial" panose="020B0604020202020204" pitchFamily="34" charset="0"/>
              <a:buChar char="•"/>
            </a:pPr>
            <a:r>
              <a:rPr lang="en-US" sz="1400" dirty="0">
                <a:solidFill>
                  <a:srgbClr val="000000"/>
                </a:solidFill>
                <a:latin typeface="Verdana" panose="020B0604030504040204" pitchFamily="34" charset="0"/>
              </a:rPr>
              <a:t>Green Box Mushrooms</a:t>
            </a:r>
          </a:p>
          <a:p>
            <a:pPr>
              <a:buFont typeface="Arial" panose="020B0604020202020204" pitchFamily="34" charset="0"/>
              <a:buChar char="•"/>
            </a:pPr>
            <a:r>
              <a:rPr lang="en-US" sz="1400" dirty="0" err="1">
                <a:solidFill>
                  <a:srgbClr val="000000"/>
                </a:solidFill>
                <a:latin typeface="Verdana" panose="020B0604030504040204" pitchFamily="34" charset="0"/>
              </a:rPr>
              <a:t>Sharondale</a:t>
            </a:r>
            <a:r>
              <a:rPr lang="en-US" sz="1400" dirty="0">
                <a:solidFill>
                  <a:srgbClr val="000000"/>
                </a:solidFill>
                <a:latin typeface="Verdana" panose="020B0604030504040204" pitchFamily="34" charset="0"/>
              </a:rPr>
              <a:t> LLC.</a:t>
            </a:r>
          </a:p>
          <a:p>
            <a:pPr>
              <a:buFont typeface="Arial" panose="020B0604020202020204" pitchFamily="34" charset="0"/>
              <a:buChar char="•"/>
            </a:pPr>
            <a:r>
              <a:rPr lang="en-US" sz="1400" dirty="0">
                <a:solidFill>
                  <a:srgbClr val="000000"/>
                </a:solidFill>
                <a:latin typeface="Verdana" panose="020B0604030504040204" pitchFamily="34" charset="0"/>
              </a:rPr>
              <a:t>Ellijay Mushrooms</a:t>
            </a:r>
          </a:p>
          <a:p>
            <a:pPr>
              <a:buFont typeface="Arial" panose="020B0604020202020204" pitchFamily="34" charset="0"/>
              <a:buChar char="•"/>
            </a:pPr>
            <a:r>
              <a:rPr lang="en-US" sz="1400" dirty="0">
                <a:solidFill>
                  <a:srgbClr val="000000"/>
                </a:solidFill>
                <a:latin typeface="Verdana" panose="020B0604030504040204" pitchFamily="34" charset="0"/>
              </a:rPr>
              <a:t>Phillips Mushroom Farms</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19548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2902</TotalTime>
  <Words>963</Words>
  <Application>Microsoft Office PowerPoint</Application>
  <PresentationFormat>Widescreen</PresentationFormat>
  <Paragraphs>77</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234</cp:revision>
  <dcterms:created xsi:type="dcterms:W3CDTF">2017-04-19T06:29:38Z</dcterms:created>
  <dcterms:modified xsi:type="dcterms:W3CDTF">2024-03-19T06:23:41Z</dcterms:modified>
</cp:coreProperties>
</file>