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21-06-2024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6/21/2024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6/21/2024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6/21/2024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6/21/2024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6/21/2024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6/21/2024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6/21/2024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plastic-compounding-market?utm_source=Free&amp;utm_medium=VIPIN" TargetMode="External"/><Relationship Id="rId2" Type="http://schemas.openxmlformats.org/officeDocument/2006/relationships/hyperlink" Target="https://www.marketstatsville.com/plastic-compound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plastic-compounding-market?opt=3338&amp;utm_source=Free&amp;utm_medium=VIPI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asf.com/" TargetMode="External"/><Relationship Id="rId2" Type="http://schemas.openxmlformats.org/officeDocument/2006/relationships/hyperlink" Target="https://www.marketstatsville.com/table-of-content/plastic-compounding-market" TargetMode="External"/><Relationship Id="rId1" Type="http://schemas.openxmlformats.org/officeDocument/2006/relationships/slideLayout" Target="../slideLayouts/slideLayout7.xml"/><Relationship Id="rId5" Type="http://schemas.openxmlformats.org/officeDocument/2006/relationships/hyperlink" Target="https://www.lyondellbasell.com/" TargetMode="External"/><Relationship Id="rId4" Type="http://schemas.openxmlformats.org/officeDocument/2006/relationships/hyperlink" Target="http://www.dow-dupont.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Plastic Compounding </a:t>
            </a:r>
            <a:r>
              <a:rPr lang="en-US" sz="4800" b="1" dirty="0" smtClean="0">
                <a:solidFill>
                  <a:schemeClr val="accent6"/>
                </a:solidFill>
                <a:latin typeface="IBMPlexSans"/>
              </a:rPr>
              <a:t>Market </a:t>
            </a:r>
            <a:r>
              <a:rPr lang="en-US" sz="4760" b="1" dirty="0" smtClean="0">
                <a:solidFill>
                  <a:srgbClr val="80C342"/>
                </a:solidFill>
                <a:latin typeface="Calibri (Body)"/>
                <a:ea typeface="Roboto Condensed Light" panose="020B0604020202020204" charset="0"/>
              </a:rPr>
              <a:t>Opportunities</a:t>
            </a:r>
            <a:r>
              <a:rPr lang="en-US" sz="4760" b="1" dirty="0">
                <a:solidFill>
                  <a:srgbClr val="80C342"/>
                </a:solidFill>
                <a:latin typeface="Calibri (Body)"/>
                <a:ea typeface="Roboto Condensed Light" panose="020B0604020202020204" charset="0"/>
              </a:rPr>
              <a:t>, and Forecast By </a:t>
            </a:r>
            <a:r>
              <a:rPr lang="en-US" sz="4760" b="1" dirty="0" smtClean="0">
                <a:solidFill>
                  <a:srgbClr val="80C342"/>
                </a:solidFill>
                <a:latin typeface="Calibri (Body)"/>
                <a:ea typeface="Roboto Condensed Light" panose="020B0604020202020204" charset="0"/>
              </a:rPr>
              <a:t>2027</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smtClean="0">
                <a:solidFill>
                  <a:schemeClr val="bg1"/>
                </a:solidFill>
                <a:latin typeface="Calibri (Body)"/>
                <a:ea typeface="Roboto Condensed Light" panose="020B0604020202020204" charset="0"/>
              </a:rPr>
              <a:t>2027</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Plastic Compounding Market</a:t>
            </a:r>
            <a:endParaRPr lang="en-US" sz="1600" b="1" dirty="0" smtClean="0">
              <a:solidFill>
                <a:srgbClr val="1A1A1B"/>
              </a:solidFill>
              <a:latin typeface="IBMPlexSans"/>
            </a:endParaRP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Plastic Compounding Market 2021</a:t>
            </a:r>
          </a:p>
          <a:p>
            <a:r>
              <a:rPr lang="en-US" b="0" dirty="0"/>
              <a:t>Industry Size, Regions, Emerging Trends, Growth Insights, Opportunities, and Forecast By 2027</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477328"/>
          </a:xfrm>
          <a:prstGeom prst="rect">
            <a:avLst/>
          </a:prstGeom>
          <a:noFill/>
        </p:spPr>
        <p:txBody>
          <a:bodyPr wrap="square">
            <a:spAutoFit/>
          </a:bodyPr>
          <a:lstStyle/>
          <a:p>
            <a:r>
              <a:rPr lang="en-IN" b="1" dirty="0"/>
              <a:t>Plastic Compounding Market by Polymer Type (Polypropylene, Polyethylene, Polyvinyl Chloride, Polyethylene Terephthalate, Polyurethane), by End-Use (Automotive, Electrical &amp; Electronics, Medical), by Region – Global Share and Forecast to 2027</a:t>
            </a:r>
          </a:p>
          <a:p>
            <a:r>
              <a:rPr lang="en-IN" dirty="0"/>
              <a:t/>
            </a:r>
            <a:br>
              <a:rPr lang="en-IN" dirty="0"/>
            </a:br>
            <a:r>
              <a:rPr lang="en-IN" dirty="0"/>
              <a:t/>
            </a:r>
            <a:br>
              <a:rPr lang="en-IN"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3970318"/>
          </a:xfrm>
          <a:prstGeom prst="rect">
            <a:avLst/>
          </a:prstGeom>
          <a:noFill/>
        </p:spPr>
        <p:txBody>
          <a:bodyPr wrap="square">
            <a:spAutoFit/>
          </a:bodyPr>
          <a:lstStyle/>
          <a:p>
            <a:r>
              <a:rPr lang="en-US" sz="1400" dirty="0">
                <a:hlinkClick r:id="rId2"/>
              </a:rPr>
              <a:t>The </a:t>
            </a:r>
            <a:r>
              <a:rPr lang="en-US" sz="1400" b="1" dirty="0">
                <a:hlinkClick r:id="rId2"/>
              </a:rPr>
              <a:t>global plastic compounding market</a:t>
            </a:r>
            <a:r>
              <a:rPr lang="en-US" sz="1400" dirty="0"/>
              <a:t> is expected to grow from </a:t>
            </a:r>
            <a:r>
              <a:rPr lang="en-US" sz="1400" b="1" dirty="0"/>
              <a:t>USD 642,738.7 million in 2020</a:t>
            </a:r>
            <a:r>
              <a:rPr lang="en-US" sz="1400" dirty="0"/>
              <a:t> to </a:t>
            </a:r>
            <a:r>
              <a:rPr lang="en-US" sz="1400" b="1" dirty="0"/>
              <a:t>USD 932,575.9 million by 2027</a:t>
            </a:r>
            <a:r>
              <a:rPr lang="en-US" sz="1400" dirty="0"/>
              <a:t>, at a CAGR of 6.4% from 2021 to 2027.</a:t>
            </a:r>
          </a:p>
          <a:p>
            <a:r>
              <a:rPr lang="en-US" sz="1400" dirty="0"/>
              <a:t>Below information is analyzed in depth in the report-</a:t>
            </a:r>
          </a:p>
          <a:p>
            <a:r>
              <a:rPr lang="en-US" sz="1400" dirty="0"/>
              <a:t>Global Plastic </a:t>
            </a:r>
            <a:r>
              <a:rPr lang="en-US" sz="1400" dirty="0" err="1"/>
              <a:t>CompoundingMarket</a:t>
            </a:r>
            <a:r>
              <a:rPr lang="en-US" sz="1400" dirty="0"/>
              <a:t> Revenue, 2018-2023, 2024-2033, (US$ Millions)</a:t>
            </a:r>
          </a:p>
          <a:p>
            <a:r>
              <a:rPr lang="en-US" sz="1400" dirty="0"/>
              <a:t>Global Plastic </a:t>
            </a:r>
            <a:r>
              <a:rPr lang="en-US" sz="1400" dirty="0" err="1"/>
              <a:t>CompoundingMarket</a:t>
            </a:r>
            <a:r>
              <a:rPr lang="en-US" sz="1400" dirty="0"/>
              <a:t> Sales Volume, 2018-2023, 2024-2033, (Units)</a:t>
            </a:r>
          </a:p>
          <a:p>
            <a:r>
              <a:rPr lang="en-US" sz="1400" dirty="0"/>
              <a:t>Share of the top five Plastic </a:t>
            </a:r>
            <a:r>
              <a:rPr lang="en-US" sz="1400" dirty="0" err="1"/>
              <a:t>Compoundingcompanies</a:t>
            </a:r>
            <a:r>
              <a:rPr lang="en-US" sz="1400" dirty="0"/>
              <a:t> in 2023 (%)</a:t>
            </a:r>
          </a:p>
          <a:p>
            <a:r>
              <a:rPr lang="en-US" sz="1400" b="1" dirty="0"/>
              <a:t>Market Growth Mapping</a:t>
            </a:r>
            <a:endParaRPr lang="en-US" sz="1400" dirty="0"/>
          </a:p>
          <a:p>
            <a:r>
              <a:rPr lang="en-US" sz="14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400" dirty="0"/>
              <a:t> </a:t>
            </a:r>
          </a:p>
          <a:p>
            <a:r>
              <a:rPr lang="en-US" sz="1400" b="1" dirty="0"/>
              <a:t>Request Sample Copy of this Report: </a:t>
            </a:r>
            <a:r>
              <a:rPr lang="en-US" sz="1400" b="1" dirty="0">
                <a:hlinkClick r:id="rId3"/>
              </a:rPr>
              <a:t>https://www.marketstatsville.com/request-sample/plastic-compounding-market?utm_source=Free&amp;utm_medium=VIPIN</a:t>
            </a:r>
            <a:r>
              <a:rPr lang="en-US" sz="1400" b="1" dirty="0"/>
              <a:t> </a:t>
            </a:r>
            <a:endParaRPr lang="en-US" sz="1400" dirty="0"/>
          </a:p>
          <a:p>
            <a:r>
              <a:rPr lang="en-US" sz="1400" dirty="0"/>
              <a:t> </a:t>
            </a: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693968" y="447040"/>
            <a:ext cx="10738513" cy="5909310"/>
          </a:xfrm>
          <a:prstGeom prst="rect">
            <a:avLst/>
          </a:prstGeom>
        </p:spPr>
        <p:txBody>
          <a:bodyPr wrap="square">
            <a:spAutoFit/>
          </a:bodyPr>
          <a:lstStyle/>
          <a:p>
            <a:r>
              <a:rPr lang="en-IN" sz="1400" dirty="0">
                <a:solidFill>
                  <a:srgbClr val="000000"/>
                </a:solidFill>
                <a:latin typeface="Verdana" panose="020B0604030504040204" pitchFamily="34" charset="0"/>
              </a:rPr>
              <a:t>Plastic </a:t>
            </a:r>
            <a:r>
              <a:rPr lang="en-IN" sz="1400" dirty="0" err="1">
                <a:solidFill>
                  <a:srgbClr val="000000"/>
                </a:solidFill>
                <a:latin typeface="Verdana" panose="020B0604030504040204" pitchFamily="34" charset="0"/>
              </a:rPr>
              <a:t>CompoundingMarket</a:t>
            </a:r>
            <a:r>
              <a:rPr lang="en-IN" sz="1400" dirty="0">
                <a:solidFill>
                  <a:srgbClr val="000000"/>
                </a:solidFill>
                <a:latin typeface="Verdana" panose="020B0604030504040204" pitchFamily="34" charset="0"/>
              </a:rPr>
              <a:t> Segmentation:</a:t>
            </a:r>
          </a:p>
          <a:p>
            <a:r>
              <a:rPr lang="en-IN" sz="1400" dirty="0">
                <a:solidFill>
                  <a:srgbClr val="000000"/>
                </a:solidFill>
                <a:latin typeface="Verdana" panose="020B0604030504040204" pitchFamily="34" charset="0"/>
              </a:rPr>
              <a:t>This study offers a thorough segmentation of the Plastic </a:t>
            </a:r>
            <a:r>
              <a:rPr lang="en-IN" sz="1400" dirty="0" err="1">
                <a:solidFill>
                  <a:srgbClr val="000000"/>
                </a:solidFill>
                <a:latin typeface="Verdana" panose="020B0604030504040204" pitchFamily="34" charset="0"/>
              </a:rPr>
              <a:t>Compoundingmarket</a:t>
            </a:r>
            <a:r>
              <a:rPr lang="en-IN" sz="1400" dirty="0">
                <a:solidFill>
                  <a:srgbClr val="000000"/>
                </a:solidFill>
                <a:latin typeface="Verdana" panose="020B0604030504040204" pitchFamily="34" charset="0"/>
              </a:rPr>
              <a: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Plastic </a:t>
            </a:r>
            <a:r>
              <a:rPr lang="en-IN" sz="1400" dirty="0" err="1">
                <a:solidFill>
                  <a:srgbClr val="000000"/>
                </a:solidFill>
                <a:latin typeface="Verdana" panose="020B0604030504040204" pitchFamily="34" charset="0"/>
              </a:rPr>
              <a:t>Compoundingmarket</a:t>
            </a:r>
            <a:r>
              <a:rPr lang="en-IN" sz="1400" dirty="0">
                <a:solidFill>
                  <a:srgbClr val="000000"/>
                </a:solidFill>
                <a:latin typeface="Verdana" panose="020B0604030504040204" pitchFamily="34" charset="0"/>
              </a:rPr>
              <a:t>.</a:t>
            </a:r>
          </a:p>
          <a:p>
            <a:r>
              <a:rPr lang="en-IN" sz="1400" b="1" dirty="0">
                <a:solidFill>
                  <a:srgbClr val="000000"/>
                </a:solidFill>
                <a:latin typeface="Verdana" panose="020B0604030504040204" pitchFamily="34" charset="0"/>
              </a:rPr>
              <a:t>By Polymer Type Outlook (Sales, USD Million, 2017-2027)</a:t>
            </a:r>
          </a:p>
          <a:p>
            <a:pPr>
              <a:buFont typeface="Arial" panose="020B0604020202020204" pitchFamily="34" charset="0"/>
              <a:buChar char="•"/>
            </a:pPr>
            <a:r>
              <a:rPr lang="en-IN" sz="1400" dirty="0">
                <a:solidFill>
                  <a:srgbClr val="000000"/>
                </a:solidFill>
                <a:latin typeface="Verdana" panose="020B0604030504040204" pitchFamily="34" charset="0"/>
              </a:rPr>
              <a:t>Polypropylene (PP)</a:t>
            </a:r>
          </a:p>
          <a:p>
            <a:pPr>
              <a:buFont typeface="Arial" panose="020B0604020202020204" pitchFamily="34" charset="0"/>
              <a:buChar char="•"/>
            </a:pPr>
            <a:r>
              <a:rPr lang="en-IN" sz="1400" dirty="0">
                <a:solidFill>
                  <a:srgbClr val="000000"/>
                </a:solidFill>
                <a:latin typeface="Verdana" panose="020B0604030504040204" pitchFamily="34" charset="0"/>
              </a:rPr>
              <a:t>Polyethylene (PE)</a:t>
            </a:r>
          </a:p>
          <a:p>
            <a:pPr>
              <a:buFont typeface="Arial" panose="020B0604020202020204" pitchFamily="34" charset="0"/>
              <a:buChar char="•"/>
            </a:pPr>
            <a:r>
              <a:rPr lang="en-IN" sz="1400" dirty="0">
                <a:solidFill>
                  <a:srgbClr val="000000"/>
                </a:solidFill>
                <a:latin typeface="Verdana" panose="020B0604030504040204" pitchFamily="34" charset="0"/>
              </a:rPr>
              <a:t>Polyvinyl Chloride (PVC)</a:t>
            </a:r>
          </a:p>
          <a:p>
            <a:pPr>
              <a:buFont typeface="Arial" panose="020B0604020202020204" pitchFamily="34" charset="0"/>
              <a:buChar char="•"/>
            </a:pPr>
            <a:r>
              <a:rPr lang="en-IN" sz="1400" dirty="0">
                <a:solidFill>
                  <a:srgbClr val="000000"/>
                </a:solidFill>
                <a:latin typeface="Verdana" panose="020B0604030504040204" pitchFamily="34" charset="0"/>
              </a:rPr>
              <a:t>Polystyrene (PS) &amp; Expanded Polystyrene (EPS)</a:t>
            </a:r>
          </a:p>
          <a:p>
            <a:pPr>
              <a:buFont typeface="Arial" panose="020B0604020202020204" pitchFamily="34" charset="0"/>
              <a:buChar char="•"/>
            </a:pPr>
            <a:r>
              <a:rPr lang="en-IN" sz="1400" dirty="0">
                <a:solidFill>
                  <a:srgbClr val="000000"/>
                </a:solidFill>
                <a:latin typeface="Verdana" panose="020B0604030504040204" pitchFamily="34" charset="0"/>
              </a:rPr>
              <a:t>Polyethylene Terephthalate (PET)</a:t>
            </a:r>
          </a:p>
          <a:p>
            <a:pPr>
              <a:buFont typeface="Arial" panose="020B0604020202020204" pitchFamily="34" charset="0"/>
              <a:buChar char="•"/>
            </a:pPr>
            <a:r>
              <a:rPr lang="en-IN" sz="1400" dirty="0">
                <a:solidFill>
                  <a:srgbClr val="000000"/>
                </a:solidFill>
                <a:latin typeface="Verdana" panose="020B0604030504040204" pitchFamily="34" charset="0"/>
              </a:rPr>
              <a:t>Polyurethane (PU)</a:t>
            </a:r>
          </a:p>
          <a:p>
            <a:pPr>
              <a:buFont typeface="Arial" panose="020B0604020202020204" pitchFamily="34" charset="0"/>
              <a:buChar char="•"/>
            </a:pPr>
            <a:r>
              <a:rPr lang="en-IN" sz="1400" dirty="0">
                <a:solidFill>
                  <a:srgbClr val="000000"/>
                </a:solidFill>
                <a:latin typeface="Verdana" panose="020B0604030504040204" pitchFamily="34" charset="0"/>
              </a:rPr>
              <a:t>Acrylonitrile Butadiene Styrene (ABS)</a:t>
            </a:r>
          </a:p>
          <a:p>
            <a:pPr>
              <a:buFont typeface="Arial" panose="020B0604020202020204" pitchFamily="34" charset="0"/>
              <a:buChar char="•"/>
            </a:pPr>
            <a:r>
              <a:rPr lang="en-IN" sz="1400" dirty="0">
                <a:solidFill>
                  <a:srgbClr val="000000"/>
                </a:solidFill>
                <a:latin typeface="Verdana" panose="020B0604030504040204" pitchFamily="34" charset="0"/>
              </a:rPr>
              <a:t>Others</a:t>
            </a:r>
          </a:p>
          <a:p>
            <a:r>
              <a:rPr lang="en-IN" sz="1400" b="1" dirty="0">
                <a:solidFill>
                  <a:srgbClr val="000000"/>
                </a:solidFill>
                <a:latin typeface="Verdana" panose="020B0604030504040204" pitchFamily="34" charset="0"/>
              </a:rPr>
              <a:t>By End-Use Outlook (Sales, USD Million, 2017-2027)</a:t>
            </a:r>
          </a:p>
          <a:p>
            <a:pPr>
              <a:buFont typeface="Arial" panose="020B0604020202020204" pitchFamily="34" charset="0"/>
              <a:buChar char="•"/>
            </a:pPr>
            <a:r>
              <a:rPr lang="en-IN" sz="1400" dirty="0">
                <a:solidFill>
                  <a:srgbClr val="000000"/>
                </a:solidFill>
                <a:latin typeface="Verdana" panose="020B0604030504040204" pitchFamily="34" charset="0"/>
              </a:rPr>
              <a:t>Automotive</a:t>
            </a:r>
          </a:p>
          <a:p>
            <a:pPr>
              <a:buFont typeface="Arial" panose="020B0604020202020204" pitchFamily="34" charset="0"/>
              <a:buChar char="•"/>
            </a:pPr>
            <a:r>
              <a:rPr lang="en-IN" sz="1400" dirty="0">
                <a:solidFill>
                  <a:srgbClr val="000000"/>
                </a:solidFill>
                <a:latin typeface="Verdana" panose="020B0604030504040204" pitchFamily="34" charset="0"/>
              </a:rPr>
              <a:t>Building &amp; Construction</a:t>
            </a:r>
          </a:p>
          <a:p>
            <a:pPr>
              <a:buFont typeface="Arial" panose="020B0604020202020204" pitchFamily="34" charset="0"/>
              <a:buChar char="•"/>
            </a:pPr>
            <a:r>
              <a:rPr lang="en-IN" sz="1400" dirty="0">
                <a:solidFill>
                  <a:srgbClr val="000000"/>
                </a:solidFill>
                <a:latin typeface="Verdana" panose="020B0604030504040204" pitchFamily="34" charset="0"/>
              </a:rPr>
              <a:t>Electrical &amp; Electronics</a:t>
            </a:r>
          </a:p>
          <a:p>
            <a:pPr>
              <a:buFont typeface="Arial" panose="020B0604020202020204" pitchFamily="34" charset="0"/>
              <a:buChar char="•"/>
            </a:pPr>
            <a:r>
              <a:rPr lang="en-IN" sz="1400" dirty="0">
                <a:solidFill>
                  <a:srgbClr val="000000"/>
                </a:solidFill>
                <a:latin typeface="Verdana" panose="020B0604030504040204" pitchFamily="34" charset="0"/>
              </a:rPr>
              <a:t>Medical</a:t>
            </a:r>
          </a:p>
          <a:p>
            <a:pPr>
              <a:buFont typeface="Arial" panose="020B0604020202020204" pitchFamily="34" charset="0"/>
              <a:buChar char="•"/>
            </a:pPr>
            <a:r>
              <a:rPr lang="en-IN" sz="1400" dirty="0">
                <a:solidFill>
                  <a:srgbClr val="000000"/>
                </a:solidFill>
                <a:latin typeface="Verdana" panose="020B0604030504040204" pitchFamily="34" charset="0"/>
              </a:rPr>
              <a:t>Packaging</a:t>
            </a:r>
          </a:p>
          <a:p>
            <a:pPr>
              <a:buFont typeface="Arial" panose="020B0604020202020204" pitchFamily="34" charset="0"/>
              <a:buChar char="•"/>
            </a:pPr>
            <a:r>
              <a:rPr lang="en-IN" sz="1400" dirty="0">
                <a:solidFill>
                  <a:srgbClr val="000000"/>
                </a:solidFill>
                <a:latin typeface="Verdana" panose="020B0604030504040204" pitchFamily="34" charset="0"/>
              </a:rPr>
              <a:t>Others</a:t>
            </a:r>
          </a:p>
          <a:p>
            <a:r>
              <a:rPr lang="en-IN" sz="1400" dirty="0">
                <a:solidFill>
                  <a:srgbClr val="000000"/>
                </a:solidFill>
                <a:latin typeface="Verdana" panose="020B0604030504040204" pitchFamily="34" charset="0"/>
              </a:rPr>
              <a:t> </a:t>
            </a:r>
          </a:p>
          <a:p>
            <a:r>
              <a:rPr lang="en-IN" sz="1400" dirty="0">
                <a:solidFill>
                  <a:srgbClr val="000000"/>
                </a:solidFill>
                <a:latin typeface="Verdana" panose="020B0604030504040204" pitchFamily="34" charset="0"/>
              </a:rPr>
              <a:t> </a:t>
            </a:r>
          </a:p>
          <a:p>
            <a:r>
              <a:rPr lang="en-IN" sz="1400" b="1" dirty="0">
                <a:solidFill>
                  <a:srgbClr val="000000"/>
                </a:solidFill>
                <a:latin typeface="Verdana" panose="020B0604030504040204" pitchFamily="34" charset="0"/>
              </a:rPr>
              <a:t>Direct Purchase Report: </a:t>
            </a:r>
            <a:r>
              <a:rPr lang="en-IN" sz="1400" b="1" dirty="0">
                <a:solidFill>
                  <a:srgbClr val="000000"/>
                </a:solidFill>
                <a:latin typeface="Verdana" panose="020B0604030504040204" pitchFamily="34" charset="0"/>
                <a:hlinkClick r:id="rId2"/>
              </a:rPr>
              <a:t>https://www.marketstatsville.com/buy-now/plastic-compounding-market?opt=3338&amp;utm_source=Free&amp;utm_medium=VIPIN</a:t>
            </a:r>
            <a:r>
              <a:rPr lang="en-IN" sz="1400" b="1" dirty="0">
                <a:solidFill>
                  <a:srgbClr val="000000"/>
                </a:solidFill>
                <a:latin typeface="Verdana" panose="020B0604030504040204" pitchFamily="34" charset="0"/>
              </a:rPr>
              <a:t> </a:t>
            </a:r>
            <a:endParaRPr lang="en-IN" sz="1400" dirty="0">
              <a:solidFill>
                <a:srgbClr val="000000"/>
              </a:solidFill>
              <a:latin typeface="Verdana" panose="020B0604030504040204" pitchFamily="34" charset="0"/>
            </a:endParaRPr>
          </a:p>
          <a:p>
            <a:r>
              <a:rPr lang="en-IN" sz="1400" dirty="0">
                <a:solidFill>
                  <a:srgbClr val="000000"/>
                </a:solidFill>
                <a:latin typeface="Verdana" panose="020B0604030504040204" pitchFamily="34" charset="0"/>
              </a:rPr>
              <a:t> </a:t>
            </a:r>
            <a:endParaRPr lang="en-IN"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015869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497706" y="1029585"/>
            <a:ext cx="11194473" cy="4401205"/>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https://www.marketstatsville.com/table-of-content/plastic-compounding-market</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Plastic </a:t>
            </a:r>
            <a:r>
              <a:rPr lang="en-US" sz="1400" dirty="0" err="1">
                <a:solidFill>
                  <a:srgbClr val="000000"/>
                </a:solidFill>
                <a:latin typeface="Verdana" panose="020B0604030504040204" pitchFamily="34" charset="0"/>
              </a:rPr>
              <a:t>CompoundingMarket</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This section presents comprehensive information regarding various key players in the Plastic </a:t>
            </a:r>
            <a:r>
              <a:rPr lang="en-US" sz="1400" dirty="0" err="1">
                <a:solidFill>
                  <a:srgbClr val="000000"/>
                </a:solidFill>
                <a:latin typeface="Verdana" panose="020B0604030504040204" pitchFamily="34" charset="0"/>
              </a:rPr>
              <a:t>Compoundingmarket</a:t>
            </a:r>
            <a:r>
              <a:rPr lang="en-US" sz="1400" dirty="0">
                <a:solidFill>
                  <a:srgbClr val="000000"/>
                </a:solidFill>
                <a:latin typeface="Verdana" panose="020B0604030504040204" pitchFamily="34" charset="0"/>
              </a:rPr>
              <a: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The plastic compounding industry is highly concentrated, with only a few companies holding considerable market shares, such as </a:t>
            </a:r>
            <a:r>
              <a:rPr lang="en-US" sz="1400" dirty="0">
                <a:solidFill>
                  <a:srgbClr val="000000"/>
                </a:solidFill>
                <a:latin typeface="Verdana" panose="020B0604030504040204" pitchFamily="34" charset="0"/>
                <a:hlinkClick r:id="rId3"/>
              </a:rPr>
              <a:t>BASF SE</a:t>
            </a:r>
            <a:r>
              <a:rPr lang="en-US" sz="1400" dirty="0">
                <a:solidFill>
                  <a:srgbClr val="000000"/>
                </a:solidFill>
                <a:latin typeface="Verdana" panose="020B0604030504040204" pitchFamily="34" charset="0"/>
              </a:rPr>
              <a:t>, </a:t>
            </a:r>
            <a:r>
              <a:rPr lang="en-US" sz="1400" dirty="0" err="1">
                <a:solidFill>
                  <a:srgbClr val="000000"/>
                </a:solidFill>
                <a:latin typeface="Verdana" panose="020B0604030504040204" pitchFamily="34" charset="0"/>
                <a:hlinkClick r:id="rId4"/>
              </a:rPr>
              <a:t>DowDuPont</a:t>
            </a:r>
            <a:r>
              <a:rPr lang="en-US" sz="1400" dirty="0">
                <a:solidFill>
                  <a:srgbClr val="000000"/>
                </a:solidFill>
                <a:latin typeface="Verdana" panose="020B0604030504040204" pitchFamily="34" charset="0"/>
              </a:rPr>
              <a:t>, </a:t>
            </a:r>
            <a:r>
              <a:rPr lang="en-US" sz="1400" dirty="0" err="1">
                <a:solidFill>
                  <a:srgbClr val="000000"/>
                </a:solidFill>
                <a:latin typeface="Verdana" panose="020B0604030504040204" pitchFamily="34" charset="0"/>
                <a:hlinkClick r:id="rId5"/>
              </a:rPr>
              <a:t>LyondellBasell</a:t>
            </a:r>
            <a:r>
              <a:rPr lang="en-US" sz="1400" dirty="0">
                <a:solidFill>
                  <a:srgbClr val="000000"/>
                </a:solidFill>
                <a:latin typeface="Verdana" panose="020B0604030504040204" pitchFamily="34" charset="0"/>
                <a:hlinkClick r:id="rId5"/>
              </a:rPr>
              <a:t> Industries Holdings B</a:t>
            </a:r>
            <a:r>
              <a:rPr lang="en-US" sz="1400" dirty="0">
                <a:solidFill>
                  <a:srgbClr val="000000"/>
                </a:solidFill>
                <a:latin typeface="Verdana" panose="020B0604030504040204" pitchFamily="34" charset="0"/>
              </a:rPr>
              <a:t>.</a:t>
            </a:r>
            <a:r>
              <a:rPr lang="en-US" sz="1400" dirty="0">
                <a:solidFill>
                  <a:srgbClr val="000000"/>
                </a:solidFill>
                <a:latin typeface="Verdana" panose="020B0604030504040204" pitchFamily="34" charset="0"/>
                <a:hlinkClick r:id="rId5"/>
              </a:rPr>
              <a:t>V</a:t>
            </a:r>
            <a:r>
              <a:rPr lang="en-US" sz="1400" dirty="0">
                <a:solidFill>
                  <a:srgbClr val="000000"/>
                </a:solidFill>
                <a:latin typeface="Verdana" panose="020B0604030504040204" pitchFamily="34" charset="0"/>
              </a:rPr>
              <a:t>., Solvay, and </a:t>
            </a:r>
            <a:r>
              <a:rPr lang="en-US" sz="1400" dirty="0" err="1">
                <a:solidFill>
                  <a:srgbClr val="000000"/>
                </a:solidFill>
                <a:latin typeface="Verdana" panose="020B0604030504040204" pitchFamily="34" charset="0"/>
              </a:rPr>
              <a:t>Covestro</a:t>
            </a:r>
            <a:r>
              <a:rPr lang="en-US" sz="1400" dirty="0">
                <a:solidFill>
                  <a:srgbClr val="000000"/>
                </a:solidFill>
                <a:latin typeface="Verdana" panose="020B0604030504040204" pitchFamily="34" charset="0"/>
              </a:rPr>
              <a:t> AG, and Celanese. These companies have used a variety of techniques to increase their market share or maintain their dominance. Asahi Kasei Corporation, BASF, </a:t>
            </a:r>
            <a:r>
              <a:rPr lang="en-US" sz="1400" dirty="0" err="1">
                <a:solidFill>
                  <a:srgbClr val="000000"/>
                </a:solidFill>
                <a:latin typeface="Verdana" panose="020B0604030504040204" pitchFamily="34" charset="0"/>
              </a:rPr>
              <a:t>DowDuPont</a:t>
            </a:r>
            <a:r>
              <a:rPr lang="en-US" sz="1400" dirty="0">
                <a:solidFill>
                  <a:srgbClr val="000000"/>
                </a:solidFill>
                <a:latin typeface="Verdana" panose="020B0604030504040204" pitchFamily="34" charset="0"/>
              </a:rPr>
              <a:t>, </a:t>
            </a:r>
            <a:r>
              <a:rPr lang="en-US" sz="1400" dirty="0" err="1">
                <a:solidFill>
                  <a:srgbClr val="000000"/>
                </a:solidFill>
                <a:latin typeface="Verdana" panose="020B0604030504040204" pitchFamily="34" charset="0"/>
              </a:rPr>
              <a:t>LyondellBasell</a:t>
            </a:r>
            <a:r>
              <a:rPr lang="en-US" sz="1400" dirty="0">
                <a:solidFill>
                  <a:srgbClr val="000000"/>
                </a:solidFill>
                <a:latin typeface="Verdana" panose="020B0604030504040204" pitchFamily="34" charset="0"/>
              </a:rPr>
              <a:t> Industries Holdings B.V., SABIC, Solvay, and PolyOne are among the companies that have chosen to expand their businesses. A detailed examination of the major companies in the plastic compounding industry is used to assess top winning methods. A thorough examination of current advancements and growth curves of various organizations aids in understanding their growth plans and their prospective market impact.</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11941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2904</TotalTime>
  <Words>938</Words>
  <Application>Microsoft Office PowerPoint</Application>
  <PresentationFormat>Widescreen</PresentationFormat>
  <Paragraphs>79</Paragraphs>
  <Slides>8</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8</vt:i4>
      </vt:variant>
    </vt:vector>
  </HeadingPairs>
  <TitlesOfParts>
    <vt:vector size="25"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239</cp:revision>
  <dcterms:created xsi:type="dcterms:W3CDTF">2017-04-19T06:29:38Z</dcterms:created>
  <dcterms:modified xsi:type="dcterms:W3CDTF">2024-06-21T06:02:10Z</dcterms:modified>
</cp:coreProperties>
</file>