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itchFamily="34" charset="0"/>
      <p:regular r:id="rId8"/>
      <p:bold r:id="rId9"/>
      <p:italic r:id="rId10"/>
      <p:boldItalic r:id="rId11"/>
    </p:embeddedFont>
    <p:embeddedFont>
      <p:font typeface="Montserrat Medium" charset="0"/>
      <p:regular r:id="rId12"/>
    </p:embeddedFont>
    <p:embeddedFont>
      <p:font typeface="Montserrat Bold" charset="0"/>
      <p:regular r:id="rId13"/>
    </p:embeddedFont>
    <p:embeddedFont>
      <p:font typeface="Montserrat" charset="0"/>
      <p:regular r:id="rId14"/>
    </p:embeddedFont>
    <p:embeddedFont>
      <p:font typeface="Canva Sans"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57" d="100"/>
          <a:sy n="57" d="100"/>
        </p:scale>
        <p:origin x="-2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landolakesdental.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hyperlink" Target="https://landolakesdental.com/"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landolakesdental.com/" TargetMode="External"/><Relationship Id="rId4" Type="http://schemas.openxmlformats.org/officeDocument/2006/relationships/hyperlink" Target="https://landolakesdental.com/services-squa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landolakesdenta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landolakesdental.com/about-us/"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landolakesdental.com/" TargetMode="Externa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landolakesdental.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Freeform 3"/>
          <p:cNvSpPr/>
          <p:nvPr/>
        </p:nvSpPr>
        <p:spPr>
          <a:xfrm>
            <a:off x="-1214591" y="-653351"/>
            <a:ext cx="3335222" cy="3026714"/>
          </a:xfrm>
          <a:custGeom>
            <a:avLst/>
            <a:gdLst/>
            <a:ahLst/>
            <a:cxnLst/>
            <a:rect l="l" t="t" r="r" b="b"/>
            <a:pathLst>
              <a:path w="3335222" h="3026714">
                <a:moveTo>
                  <a:pt x="0" y="0"/>
                </a:moveTo>
                <a:lnTo>
                  <a:pt x="3335222" y="0"/>
                </a:lnTo>
                <a:lnTo>
                  <a:pt x="3335222" y="3026714"/>
                </a:lnTo>
                <a:lnTo>
                  <a:pt x="0" y="3026714"/>
                </a:lnTo>
                <a:lnTo>
                  <a:pt x="0" y="0"/>
                </a:lnTo>
                <a:close/>
              </a:path>
            </a:pathLst>
          </a:custGeom>
          <a:blipFill>
            <a:blip r:embed="rId3"/>
            <a:stretch>
              <a:fillRect/>
            </a:stretch>
          </a:blipFill>
        </p:spPr>
      </p:sp>
      <p:sp>
        <p:nvSpPr>
          <p:cNvPr id="4" name="Freeform 4"/>
          <p:cNvSpPr/>
          <p:nvPr/>
        </p:nvSpPr>
        <p:spPr>
          <a:xfrm>
            <a:off x="2777434" y="-1093686"/>
            <a:ext cx="2669512" cy="2469299"/>
          </a:xfrm>
          <a:custGeom>
            <a:avLst/>
            <a:gdLst/>
            <a:ahLst/>
            <a:cxnLst/>
            <a:rect l="l" t="t" r="r" b="b"/>
            <a:pathLst>
              <a:path w="2669512" h="2469299">
                <a:moveTo>
                  <a:pt x="0" y="0"/>
                </a:moveTo>
                <a:lnTo>
                  <a:pt x="2669513" y="0"/>
                </a:lnTo>
                <a:lnTo>
                  <a:pt x="2669513" y="2469299"/>
                </a:lnTo>
                <a:lnTo>
                  <a:pt x="0" y="2469299"/>
                </a:lnTo>
                <a:lnTo>
                  <a:pt x="0" y="0"/>
                </a:lnTo>
                <a:close/>
              </a:path>
            </a:pathLst>
          </a:custGeom>
          <a:blipFill>
            <a:blip r:embed="rId4"/>
            <a:stretch>
              <a:fillRect/>
            </a:stretch>
          </a:blipFill>
        </p:spPr>
      </p:sp>
      <p:sp>
        <p:nvSpPr>
          <p:cNvPr id="5" name="Freeform 5"/>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5"/>
            <a:stretch>
              <a:fillRect/>
            </a:stretch>
          </a:blipFill>
        </p:spPr>
      </p:sp>
      <p:sp>
        <p:nvSpPr>
          <p:cNvPr id="6" name="Freeform 6"/>
          <p:cNvSpPr/>
          <p:nvPr/>
        </p:nvSpPr>
        <p:spPr>
          <a:xfrm rot="2523674">
            <a:off x="8574628" y="854724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6"/>
            <a:stretch>
              <a:fillRect/>
            </a:stretch>
          </a:blipFill>
        </p:spPr>
      </p:sp>
      <p:sp>
        <p:nvSpPr>
          <p:cNvPr id="7" name="Freeform 7"/>
          <p:cNvSpPr/>
          <p:nvPr/>
        </p:nvSpPr>
        <p:spPr>
          <a:xfrm>
            <a:off x="13748651" y="8858795"/>
            <a:ext cx="2268425" cy="1990543"/>
          </a:xfrm>
          <a:custGeom>
            <a:avLst/>
            <a:gdLst/>
            <a:ahLst/>
            <a:cxnLst/>
            <a:rect l="l" t="t" r="r" b="b"/>
            <a:pathLst>
              <a:path w="2268425" h="1990543">
                <a:moveTo>
                  <a:pt x="0" y="0"/>
                </a:moveTo>
                <a:lnTo>
                  <a:pt x="2268425" y="0"/>
                </a:lnTo>
                <a:lnTo>
                  <a:pt x="2268425" y="1990543"/>
                </a:lnTo>
                <a:lnTo>
                  <a:pt x="0" y="1990543"/>
                </a:lnTo>
                <a:lnTo>
                  <a:pt x="0" y="0"/>
                </a:lnTo>
                <a:close/>
              </a:path>
            </a:pathLst>
          </a:custGeom>
          <a:blipFill>
            <a:blip r:embed="rId7" cstate="print"/>
            <a:stretch>
              <a:fillRect/>
            </a:stretch>
          </a:blipFill>
        </p:spPr>
      </p:sp>
      <p:sp>
        <p:nvSpPr>
          <p:cNvPr id="8" name="Freeform 8"/>
          <p:cNvSpPr/>
          <p:nvPr/>
        </p:nvSpPr>
        <p:spPr>
          <a:xfrm rot="-2829396">
            <a:off x="16595204" y="61939"/>
            <a:ext cx="3367561" cy="3245487"/>
          </a:xfrm>
          <a:custGeom>
            <a:avLst/>
            <a:gdLst/>
            <a:ahLst/>
            <a:cxnLst/>
            <a:rect l="l" t="t" r="r" b="b"/>
            <a:pathLst>
              <a:path w="3367561" h="3245487">
                <a:moveTo>
                  <a:pt x="0" y="0"/>
                </a:moveTo>
                <a:lnTo>
                  <a:pt x="3367561" y="0"/>
                </a:lnTo>
                <a:lnTo>
                  <a:pt x="3367561" y="3245487"/>
                </a:lnTo>
                <a:lnTo>
                  <a:pt x="0" y="3245487"/>
                </a:lnTo>
                <a:lnTo>
                  <a:pt x="0" y="0"/>
                </a:lnTo>
                <a:close/>
              </a:path>
            </a:pathLst>
          </a:custGeom>
          <a:blipFill>
            <a:blip r:embed="rId6"/>
            <a:stretch>
              <a:fillRect/>
            </a:stretch>
          </a:blipFill>
        </p:spPr>
      </p:sp>
      <p:sp>
        <p:nvSpPr>
          <p:cNvPr id="9" name="Freeform 9"/>
          <p:cNvSpPr/>
          <p:nvPr/>
        </p:nvSpPr>
        <p:spPr>
          <a:xfrm>
            <a:off x="-1214591" y="3572091"/>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8" cstate="print"/>
            <a:stretch>
              <a:fillRect/>
            </a:stretch>
          </a:blipFill>
        </p:spPr>
      </p:sp>
      <p:sp>
        <p:nvSpPr>
          <p:cNvPr id="10" name="Freeform 10"/>
          <p:cNvSpPr/>
          <p:nvPr/>
        </p:nvSpPr>
        <p:spPr>
          <a:xfrm>
            <a:off x="16736567" y="4592514"/>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9"/>
            <a:stretch>
              <a:fillRect/>
            </a:stretch>
          </a:blipFill>
        </p:spPr>
      </p:sp>
      <p:sp>
        <p:nvSpPr>
          <p:cNvPr id="11" name="Freeform 11"/>
          <p:cNvSpPr/>
          <p:nvPr/>
        </p:nvSpPr>
        <p:spPr>
          <a:xfrm rot="-10726236">
            <a:off x="13288786" y="-648443"/>
            <a:ext cx="4156830" cy="1979691"/>
          </a:xfrm>
          <a:custGeom>
            <a:avLst/>
            <a:gdLst/>
            <a:ahLst/>
            <a:cxnLst/>
            <a:rect l="l" t="t" r="r" b="b"/>
            <a:pathLst>
              <a:path w="4156830" h="1979691">
                <a:moveTo>
                  <a:pt x="0" y="0"/>
                </a:moveTo>
                <a:lnTo>
                  <a:pt x="4156830" y="0"/>
                </a:lnTo>
                <a:lnTo>
                  <a:pt x="4156830" y="1979691"/>
                </a:lnTo>
                <a:lnTo>
                  <a:pt x="0" y="1979691"/>
                </a:lnTo>
                <a:lnTo>
                  <a:pt x="0" y="0"/>
                </a:lnTo>
                <a:close/>
              </a:path>
            </a:pathLst>
          </a:custGeom>
          <a:blipFill>
            <a:blip r:embed="rId10"/>
            <a:stretch>
              <a:fillRect/>
            </a:stretch>
          </a:blipFill>
        </p:spPr>
      </p:sp>
      <p:sp>
        <p:nvSpPr>
          <p:cNvPr id="12" name="Freeform 12"/>
          <p:cNvSpPr/>
          <p:nvPr/>
        </p:nvSpPr>
        <p:spPr>
          <a:xfrm>
            <a:off x="10789271" y="-1202197"/>
            <a:ext cx="2478756" cy="2404393"/>
          </a:xfrm>
          <a:custGeom>
            <a:avLst/>
            <a:gdLst/>
            <a:ahLst/>
            <a:cxnLst/>
            <a:rect l="l" t="t" r="r" b="b"/>
            <a:pathLst>
              <a:path w="2478756" h="2404393">
                <a:moveTo>
                  <a:pt x="0" y="0"/>
                </a:moveTo>
                <a:lnTo>
                  <a:pt x="2478756" y="0"/>
                </a:lnTo>
                <a:lnTo>
                  <a:pt x="2478756" y="2404394"/>
                </a:lnTo>
                <a:lnTo>
                  <a:pt x="0" y="2404394"/>
                </a:lnTo>
                <a:lnTo>
                  <a:pt x="0" y="0"/>
                </a:lnTo>
                <a:close/>
              </a:path>
            </a:pathLst>
          </a:custGeom>
          <a:blipFill>
            <a:blip r:embed="rId11"/>
            <a:stretch>
              <a:fillRect/>
            </a:stretch>
          </a:blipFill>
        </p:spPr>
      </p:sp>
      <p:sp>
        <p:nvSpPr>
          <p:cNvPr id="13" name="Freeform 13"/>
          <p:cNvSpPr/>
          <p:nvPr/>
        </p:nvSpPr>
        <p:spPr>
          <a:xfrm>
            <a:off x="-778935" y="8261739"/>
            <a:ext cx="3287385" cy="3184654"/>
          </a:xfrm>
          <a:custGeom>
            <a:avLst/>
            <a:gdLst/>
            <a:ahLst/>
            <a:cxnLst/>
            <a:rect l="l" t="t" r="r" b="b"/>
            <a:pathLst>
              <a:path w="3287385" h="3184654">
                <a:moveTo>
                  <a:pt x="0" y="0"/>
                </a:moveTo>
                <a:lnTo>
                  <a:pt x="3287384" y="0"/>
                </a:lnTo>
                <a:lnTo>
                  <a:pt x="3287384" y="3184654"/>
                </a:lnTo>
                <a:lnTo>
                  <a:pt x="0" y="3184654"/>
                </a:lnTo>
                <a:lnTo>
                  <a:pt x="0" y="0"/>
                </a:lnTo>
                <a:close/>
              </a:path>
            </a:pathLst>
          </a:custGeom>
          <a:blipFill>
            <a:blip r:embed="rId12"/>
            <a:stretch>
              <a:fillRect/>
            </a:stretch>
          </a:blipFill>
        </p:spPr>
      </p:sp>
      <p:sp>
        <p:nvSpPr>
          <p:cNvPr id="14" name="Freeform 14"/>
          <p:cNvSpPr/>
          <p:nvPr/>
        </p:nvSpPr>
        <p:spPr>
          <a:xfrm>
            <a:off x="3083439" y="9151851"/>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10"/>
            <a:stretch>
              <a:fillRect/>
            </a:stretch>
          </a:blipFill>
        </p:spPr>
      </p:sp>
      <p:sp>
        <p:nvSpPr>
          <p:cNvPr id="15" name="Freeform 15"/>
          <p:cNvSpPr/>
          <p:nvPr/>
        </p:nvSpPr>
        <p:spPr>
          <a:xfrm rot="-8754662">
            <a:off x="5893358" y="-2053103"/>
            <a:ext cx="4176376" cy="3664770"/>
          </a:xfrm>
          <a:custGeom>
            <a:avLst/>
            <a:gdLst/>
            <a:ahLst/>
            <a:cxnLst/>
            <a:rect l="l" t="t" r="r" b="b"/>
            <a:pathLst>
              <a:path w="4176376" h="3664770">
                <a:moveTo>
                  <a:pt x="0" y="0"/>
                </a:moveTo>
                <a:lnTo>
                  <a:pt x="4176376" y="0"/>
                </a:lnTo>
                <a:lnTo>
                  <a:pt x="4176376" y="3664769"/>
                </a:lnTo>
                <a:lnTo>
                  <a:pt x="0" y="3664769"/>
                </a:lnTo>
                <a:lnTo>
                  <a:pt x="0" y="0"/>
                </a:lnTo>
                <a:close/>
              </a:path>
            </a:pathLst>
          </a:custGeom>
          <a:blipFill>
            <a:blip r:embed="rId13"/>
            <a:stretch>
              <a:fillRect/>
            </a:stretch>
          </a:blipFill>
        </p:spPr>
      </p:sp>
      <p:grpSp>
        <p:nvGrpSpPr>
          <p:cNvPr id="16" name="Group 16"/>
          <p:cNvGrpSpPr/>
          <p:nvPr/>
        </p:nvGrpSpPr>
        <p:grpSpPr>
          <a:xfrm>
            <a:off x="2632863" y="4598768"/>
            <a:ext cx="13022273" cy="1380354"/>
            <a:chOff x="0" y="0"/>
            <a:chExt cx="2990689" cy="317012"/>
          </a:xfrm>
        </p:grpSpPr>
        <p:sp>
          <p:nvSpPr>
            <p:cNvPr id="17" name="Freeform 17"/>
            <p:cNvSpPr/>
            <p:nvPr/>
          </p:nvSpPr>
          <p:spPr>
            <a:xfrm>
              <a:off x="0" y="0"/>
              <a:ext cx="2990689" cy="317012"/>
            </a:xfrm>
            <a:custGeom>
              <a:avLst/>
              <a:gdLst/>
              <a:ahLst/>
              <a:cxnLst/>
              <a:rect l="l" t="t" r="r" b="b"/>
              <a:pathLst>
                <a:path w="2990689" h="317012">
                  <a:moveTo>
                    <a:pt x="8918" y="0"/>
                  </a:moveTo>
                  <a:lnTo>
                    <a:pt x="2981772" y="0"/>
                  </a:lnTo>
                  <a:cubicBezTo>
                    <a:pt x="2986697" y="0"/>
                    <a:pt x="2990689" y="3993"/>
                    <a:pt x="2990689" y="8918"/>
                  </a:cubicBezTo>
                  <a:lnTo>
                    <a:pt x="2990689" y="308094"/>
                  </a:lnTo>
                  <a:cubicBezTo>
                    <a:pt x="2990689" y="313019"/>
                    <a:pt x="2986697" y="317012"/>
                    <a:pt x="2981772" y="317012"/>
                  </a:cubicBezTo>
                  <a:lnTo>
                    <a:pt x="8918" y="317012"/>
                  </a:lnTo>
                  <a:cubicBezTo>
                    <a:pt x="3993" y="317012"/>
                    <a:pt x="0" y="313019"/>
                    <a:pt x="0" y="308094"/>
                  </a:cubicBezTo>
                  <a:lnTo>
                    <a:pt x="0" y="8918"/>
                  </a:lnTo>
                  <a:cubicBezTo>
                    <a:pt x="0" y="3993"/>
                    <a:pt x="3993" y="0"/>
                    <a:pt x="8918" y="0"/>
                  </a:cubicBezTo>
                  <a:close/>
                </a:path>
              </a:pathLst>
            </a:custGeom>
            <a:solidFill>
              <a:srgbClr val="FFE4B4"/>
            </a:solidFill>
          </p:spPr>
        </p:sp>
        <p:sp>
          <p:nvSpPr>
            <p:cNvPr id="18" name="TextBox 18"/>
            <p:cNvSpPr txBox="1"/>
            <p:nvPr/>
          </p:nvSpPr>
          <p:spPr>
            <a:xfrm>
              <a:off x="0" y="-9525"/>
              <a:ext cx="2990689" cy="326537"/>
            </a:xfrm>
            <a:prstGeom prst="rect">
              <a:avLst/>
            </a:prstGeom>
          </p:spPr>
          <p:txBody>
            <a:bodyPr lIns="50800" tIns="50800" rIns="50800" bIns="50800" rtlCol="0" anchor="ctr"/>
            <a:lstStyle/>
            <a:p>
              <a:pPr algn="ctr">
                <a:lnSpc>
                  <a:spcPts val="979"/>
                </a:lnSpc>
                <a:spcBef>
                  <a:spcPct val="0"/>
                </a:spcBef>
              </a:pPr>
              <a:endParaRPr/>
            </a:p>
          </p:txBody>
        </p:sp>
      </p:grpSp>
      <p:sp>
        <p:nvSpPr>
          <p:cNvPr id="19" name="TextBox 19"/>
          <p:cNvSpPr txBox="1"/>
          <p:nvPr/>
        </p:nvSpPr>
        <p:spPr>
          <a:xfrm>
            <a:off x="3122129" y="2275762"/>
            <a:ext cx="12533008" cy="1883144"/>
          </a:xfrm>
          <a:prstGeom prst="rect">
            <a:avLst/>
          </a:prstGeom>
        </p:spPr>
        <p:txBody>
          <a:bodyPr lIns="0" tIns="0" rIns="0" bIns="0" rtlCol="0" anchor="t">
            <a:spAutoFit/>
          </a:bodyPr>
          <a:lstStyle/>
          <a:p>
            <a:pPr marL="0" lvl="0" indent="0" algn="ctr">
              <a:lnSpc>
                <a:spcPts val="16154"/>
              </a:lnSpc>
              <a:spcBef>
                <a:spcPct val="0"/>
              </a:spcBef>
            </a:pPr>
            <a:r>
              <a:rPr lang="en-US" sz="9600" dirty="0">
                <a:solidFill>
                  <a:srgbClr val="404040"/>
                </a:solidFill>
                <a:latin typeface="Calibri" pitchFamily="34" charset="0"/>
                <a:cs typeface="Calibri" pitchFamily="34" charset="0"/>
              </a:rPr>
              <a:t>LAND O’ LAKES DENTAL</a:t>
            </a:r>
          </a:p>
        </p:txBody>
      </p:sp>
      <p:sp>
        <p:nvSpPr>
          <p:cNvPr id="20" name="Freeform 20">
            <a:hlinkClick r:id="rId14"/>
          </p:cNvPr>
          <p:cNvSpPr/>
          <p:nvPr/>
        </p:nvSpPr>
        <p:spPr>
          <a:xfrm>
            <a:off x="6703977" y="4667910"/>
            <a:ext cx="4543203" cy="1242070"/>
          </a:xfrm>
          <a:custGeom>
            <a:avLst/>
            <a:gdLst/>
            <a:ahLst/>
            <a:cxnLst/>
            <a:rect l="l" t="t" r="r" b="b"/>
            <a:pathLst>
              <a:path w="4543203" h="1242070">
                <a:moveTo>
                  <a:pt x="0" y="0"/>
                </a:moveTo>
                <a:lnTo>
                  <a:pt x="4543204" y="0"/>
                </a:lnTo>
                <a:lnTo>
                  <a:pt x="4543204" y="1242070"/>
                </a:lnTo>
                <a:lnTo>
                  <a:pt x="0" y="1242070"/>
                </a:lnTo>
                <a:lnTo>
                  <a:pt x="0" y="0"/>
                </a:lnTo>
                <a:close/>
              </a:path>
            </a:pathLst>
          </a:custGeom>
          <a:blipFill>
            <a:blip r:embed="rId15"/>
            <a:stretch>
              <a:fillRect r="-243"/>
            </a:stretch>
          </a:blipFill>
        </p:spPr>
      </p:sp>
      <p:sp>
        <p:nvSpPr>
          <p:cNvPr id="21" name="Freeform 21"/>
          <p:cNvSpPr/>
          <p:nvPr/>
        </p:nvSpPr>
        <p:spPr>
          <a:xfrm>
            <a:off x="5641015" y="6302972"/>
            <a:ext cx="6669128" cy="3551094"/>
          </a:xfrm>
          <a:custGeom>
            <a:avLst/>
            <a:gdLst/>
            <a:ahLst/>
            <a:cxnLst/>
            <a:rect l="l" t="t" r="r" b="b"/>
            <a:pathLst>
              <a:path w="6669128" h="3551094">
                <a:moveTo>
                  <a:pt x="0" y="0"/>
                </a:moveTo>
                <a:lnTo>
                  <a:pt x="6669128" y="0"/>
                </a:lnTo>
                <a:lnTo>
                  <a:pt x="6669128" y="3551094"/>
                </a:lnTo>
                <a:lnTo>
                  <a:pt x="0" y="3551094"/>
                </a:lnTo>
                <a:lnTo>
                  <a:pt x="0" y="0"/>
                </a:lnTo>
                <a:close/>
              </a:path>
            </a:pathLst>
          </a:custGeom>
          <a:blipFill>
            <a:blip r:embed="rId16"/>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grpSp>
        <p:nvGrpSpPr>
          <p:cNvPr id="3" name="Group 3"/>
          <p:cNvGrpSpPr/>
          <p:nvPr/>
        </p:nvGrpSpPr>
        <p:grpSpPr>
          <a:xfrm>
            <a:off x="2973535" y="3603782"/>
            <a:ext cx="12340930" cy="5112705"/>
            <a:chOff x="0" y="0"/>
            <a:chExt cx="3250286" cy="1346556"/>
          </a:xfrm>
        </p:grpSpPr>
        <p:sp>
          <p:nvSpPr>
            <p:cNvPr id="4" name="Freeform 4"/>
            <p:cNvSpPr/>
            <p:nvPr/>
          </p:nvSpPr>
          <p:spPr>
            <a:xfrm>
              <a:off x="0" y="0"/>
              <a:ext cx="3250286" cy="1346556"/>
            </a:xfrm>
            <a:custGeom>
              <a:avLst/>
              <a:gdLst/>
              <a:ahLst/>
              <a:cxnLst/>
              <a:rect l="l" t="t" r="r" b="b"/>
              <a:pathLst>
                <a:path w="3250286" h="1346556">
                  <a:moveTo>
                    <a:pt x="31994" y="0"/>
                  </a:moveTo>
                  <a:lnTo>
                    <a:pt x="3218292" y="0"/>
                  </a:lnTo>
                  <a:cubicBezTo>
                    <a:pt x="3235962" y="0"/>
                    <a:pt x="3250286" y="14324"/>
                    <a:pt x="3250286" y="31994"/>
                  </a:cubicBezTo>
                  <a:lnTo>
                    <a:pt x="3250286" y="1314562"/>
                  </a:lnTo>
                  <a:cubicBezTo>
                    <a:pt x="3250286" y="1332232"/>
                    <a:pt x="3235962" y="1346556"/>
                    <a:pt x="3218292" y="1346556"/>
                  </a:cubicBezTo>
                  <a:lnTo>
                    <a:pt x="31994" y="1346556"/>
                  </a:lnTo>
                  <a:cubicBezTo>
                    <a:pt x="14324" y="1346556"/>
                    <a:pt x="0" y="1332232"/>
                    <a:pt x="0" y="1314562"/>
                  </a:cubicBezTo>
                  <a:lnTo>
                    <a:pt x="0" y="31994"/>
                  </a:lnTo>
                  <a:cubicBezTo>
                    <a:pt x="0" y="14324"/>
                    <a:pt x="14324" y="0"/>
                    <a:pt x="31994" y="0"/>
                  </a:cubicBezTo>
                  <a:close/>
                </a:path>
              </a:pathLst>
            </a:custGeom>
            <a:solidFill>
              <a:srgbClr val="B8CDDB"/>
            </a:solidFill>
          </p:spPr>
        </p:sp>
        <p:sp>
          <p:nvSpPr>
            <p:cNvPr id="5" name="TextBox 5"/>
            <p:cNvSpPr txBox="1"/>
            <p:nvPr/>
          </p:nvSpPr>
          <p:spPr>
            <a:xfrm>
              <a:off x="0" y="9525"/>
              <a:ext cx="3250286" cy="1337031"/>
            </a:xfrm>
            <a:prstGeom prst="rect">
              <a:avLst/>
            </a:prstGeom>
          </p:spPr>
          <p:txBody>
            <a:bodyPr lIns="50800" tIns="50800" rIns="50800" bIns="50800" rtlCol="0" anchor="ctr"/>
            <a:lstStyle/>
            <a:p>
              <a:pPr algn="ctr">
                <a:lnSpc>
                  <a:spcPts val="2898"/>
                </a:lnSpc>
              </a:pPr>
              <a:endParaRPr/>
            </a:p>
          </p:txBody>
        </p:sp>
      </p:grpSp>
      <p:sp>
        <p:nvSpPr>
          <p:cNvPr id="6" name="Freeform 6"/>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3"/>
            <a:stretch>
              <a:fillRect/>
            </a:stretch>
          </a:blipFill>
        </p:spPr>
      </p:sp>
      <p:sp>
        <p:nvSpPr>
          <p:cNvPr id="7" name="Freeform 7"/>
          <p:cNvSpPr/>
          <p:nvPr/>
        </p:nvSpPr>
        <p:spPr>
          <a:xfrm>
            <a:off x="-1214591" y="6834162"/>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4" cstate="print"/>
            <a:stretch>
              <a:fillRect/>
            </a:stretch>
          </a:blipFill>
        </p:spPr>
      </p:sp>
      <p:sp>
        <p:nvSpPr>
          <p:cNvPr id="8" name="Freeform 8"/>
          <p:cNvSpPr/>
          <p:nvPr/>
        </p:nvSpPr>
        <p:spPr>
          <a:xfrm>
            <a:off x="16323134" y="-425331"/>
            <a:ext cx="2478756" cy="2404393"/>
          </a:xfrm>
          <a:custGeom>
            <a:avLst/>
            <a:gdLst/>
            <a:ahLst/>
            <a:cxnLst/>
            <a:rect l="l" t="t" r="r" b="b"/>
            <a:pathLst>
              <a:path w="2478756" h="2404393">
                <a:moveTo>
                  <a:pt x="0" y="0"/>
                </a:moveTo>
                <a:lnTo>
                  <a:pt x="2478756" y="0"/>
                </a:lnTo>
                <a:lnTo>
                  <a:pt x="2478756" y="2404393"/>
                </a:lnTo>
                <a:lnTo>
                  <a:pt x="0" y="2404393"/>
                </a:lnTo>
                <a:lnTo>
                  <a:pt x="0" y="0"/>
                </a:lnTo>
                <a:close/>
              </a:path>
            </a:pathLst>
          </a:custGeom>
          <a:blipFill>
            <a:blip r:embed="rId5"/>
            <a:stretch>
              <a:fillRect/>
            </a:stretch>
          </a:blipFill>
        </p:spPr>
      </p:sp>
      <p:sp>
        <p:nvSpPr>
          <p:cNvPr id="9" name="Freeform 9"/>
          <p:cNvSpPr/>
          <p:nvPr/>
        </p:nvSpPr>
        <p:spPr>
          <a:xfrm>
            <a:off x="-1214591" y="-1246789"/>
            <a:ext cx="3669227" cy="4550979"/>
          </a:xfrm>
          <a:custGeom>
            <a:avLst/>
            <a:gdLst/>
            <a:ahLst/>
            <a:cxnLst/>
            <a:rect l="l" t="t" r="r" b="b"/>
            <a:pathLst>
              <a:path w="3669227" h="4550979">
                <a:moveTo>
                  <a:pt x="0" y="0"/>
                </a:moveTo>
                <a:lnTo>
                  <a:pt x="3669227" y="0"/>
                </a:lnTo>
                <a:lnTo>
                  <a:pt x="3669227" y="4550978"/>
                </a:lnTo>
                <a:lnTo>
                  <a:pt x="0" y="4550978"/>
                </a:lnTo>
                <a:lnTo>
                  <a:pt x="0" y="0"/>
                </a:lnTo>
                <a:close/>
              </a:path>
            </a:pathLst>
          </a:custGeom>
          <a:blipFill>
            <a:blip r:embed="rId6"/>
            <a:stretch>
              <a:fillRect/>
            </a:stretch>
          </a:blipFill>
        </p:spPr>
      </p:sp>
      <p:sp>
        <p:nvSpPr>
          <p:cNvPr id="10" name="TextBox 10"/>
          <p:cNvSpPr txBox="1"/>
          <p:nvPr/>
        </p:nvSpPr>
        <p:spPr>
          <a:xfrm>
            <a:off x="5148828" y="1418113"/>
            <a:ext cx="7990345" cy="2280920"/>
          </a:xfrm>
          <a:prstGeom prst="rect">
            <a:avLst/>
          </a:prstGeom>
        </p:spPr>
        <p:txBody>
          <a:bodyPr lIns="0" tIns="0" rIns="0" bIns="0" rtlCol="0" anchor="t">
            <a:spAutoFit/>
          </a:bodyPr>
          <a:lstStyle/>
          <a:p>
            <a:pPr marL="0" lvl="0" indent="0" algn="ctr">
              <a:lnSpc>
                <a:spcPts val="18340"/>
              </a:lnSpc>
              <a:spcBef>
                <a:spcPct val="0"/>
              </a:spcBef>
            </a:pPr>
            <a:r>
              <a:rPr lang="en-US" sz="14000">
                <a:solidFill>
                  <a:srgbClr val="404040"/>
                </a:solidFill>
                <a:latin typeface="Hibernate"/>
              </a:rPr>
              <a:t>INTRODUCTION</a:t>
            </a:r>
          </a:p>
        </p:txBody>
      </p:sp>
      <p:sp>
        <p:nvSpPr>
          <p:cNvPr id="11" name="TextBox 11"/>
          <p:cNvSpPr txBox="1"/>
          <p:nvPr/>
        </p:nvSpPr>
        <p:spPr>
          <a:xfrm>
            <a:off x="4280018" y="4587875"/>
            <a:ext cx="9727964" cy="3106420"/>
          </a:xfrm>
          <a:prstGeom prst="rect">
            <a:avLst/>
          </a:prstGeom>
        </p:spPr>
        <p:txBody>
          <a:bodyPr lIns="0" tIns="0" rIns="0" bIns="0" rtlCol="0" anchor="t">
            <a:spAutoFit/>
          </a:bodyPr>
          <a:lstStyle/>
          <a:p>
            <a:pPr algn="ctr">
              <a:lnSpc>
                <a:spcPts val="3080"/>
              </a:lnSpc>
              <a:spcBef>
                <a:spcPct val="0"/>
              </a:spcBef>
            </a:pPr>
            <a:r>
              <a:rPr lang="en-US" sz="2200">
                <a:solidFill>
                  <a:srgbClr val="404040"/>
                </a:solidFill>
                <a:latin typeface="Montserrat Medium"/>
              </a:rPr>
              <a:t>One thing that sets Land O' Lakes apart is its persistent commitment to offering top-notch dental care. Highly qualified dentists with expertise in a variety of dental specialties, such as cosmetic dentistry, restorations, dental implants, and extractions, make up their team. Their dedication guarantees unmatched proficiency in handling various dental requirements, establishing Land O' Lakes as the top location for extensive and exceptional dental care. </a:t>
            </a:r>
          </a:p>
        </p:txBody>
      </p:sp>
      <p:sp>
        <p:nvSpPr>
          <p:cNvPr id="12" name="Freeform 12"/>
          <p:cNvSpPr/>
          <p:nvPr/>
        </p:nvSpPr>
        <p:spPr>
          <a:xfrm>
            <a:off x="17073409" y="3135912"/>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4" cstate="print"/>
            <a:stretch>
              <a:fillRect/>
            </a:stretch>
          </a:blipFill>
        </p:spPr>
      </p:sp>
      <p:sp>
        <p:nvSpPr>
          <p:cNvPr id="13" name="Freeform 13">
            <a:hlinkClick r:id="rId7"/>
          </p:cNvPr>
          <p:cNvSpPr/>
          <p:nvPr/>
        </p:nvSpPr>
        <p:spPr>
          <a:xfrm>
            <a:off x="13895796" y="9210942"/>
            <a:ext cx="4392204" cy="1197874"/>
          </a:xfrm>
          <a:custGeom>
            <a:avLst/>
            <a:gdLst/>
            <a:ahLst/>
            <a:cxnLst/>
            <a:rect l="l" t="t" r="r" b="b"/>
            <a:pathLst>
              <a:path w="4392204" h="1197874">
                <a:moveTo>
                  <a:pt x="0" y="0"/>
                </a:moveTo>
                <a:lnTo>
                  <a:pt x="4392204" y="0"/>
                </a:lnTo>
                <a:lnTo>
                  <a:pt x="4392204" y="1197874"/>
                </a:lnTo>
                <a:lnTo>
                  <a:pt x="0" y="1197874"/>
                </a:lnTo>
                <a:lnTo>
                  <a:pt x="0" y="0"/>
                </a:lnTo>
                <a:close/>
              </a:path>
            </a:pathLst>
          </a:custGeom>
          <a:blipFill>
            <a:blip r:embed="rId8"/>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grpSp>
        <p:nvGrpSpPr>
          <p:cNvPr id="3" name="Group 3"/>
          <p:cNvGrpSpPr/>
          <p:nvPr/>
        </p:nvGrpSpPr>
        <p:grpSpPr>
          <a:xfrm>
            <a:off x="10826275" y="1495863"/>
            <a:ext cx="7296106" cy="7295274"/>
            <a:chOff x="0" y="0"/>
            <a:chExt cx="6350013" cy="6349289"/>
          </a:xfrm>
        </p:grpSpPr>
        <p:sp>
          <p:nvSpPr>
            <p:cNvPr id="4" name="Freeform 4"/>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3"/>
              <a:stretch>
                <a:fillRect l="-19872" r="-67911"/>
              </a:stretch>
            </a:blipFill>
          </p:spPr>
        </p:sp>
      </p:grpSp>
      <p:sp>
        <p:nvSpPr>
          <p:cNvPr id="5" name="TextBox 5"/>
          <p:cNvSpPr txBox="1"/>
          <p:nvPr/>
        </p:nvSpPr>
        <p:spPr>
          <a:xfrm>
            <a:off x="320853" y="279203"/>
            <a:ext cx="7345741" cy="2280920"/>
          </a:xfrm>
          <a:prstGeom prst="rect">
            <a:avLst/>
          </a:prstGeom>
        </p:spPr>
        <p:txBody>
          <a:bodyPr lIns="0" tIns="0" rIns="0" bIns="0" rtlCol="0" anchor="t">
            <a:spAutoFit/>
          </a:bodyPr>
          <a:lstStyle/>
          <a:p>
            <a:pPr marL="0" lvl="0" indent="0" algn="l">
              <a:lnSpc>
                <a:spcPts val="18340"/>
              </a:lnSpc>
              <a:spcBef>
                <a:spcPct val="0"/>
              </a:spcBef>
            </a:pPr>
            <a:r>
              <a:rPr lang="en-US" sz="14000">
                <a:solidFill>
                  <a:srgbClr val="404040"/>
                </a:solidFill>
                <a:latin typeface="Hibernate"/>
              </a:rPr>
              <a:t>SERVICES</a:t>
            </a:r>
          </a:p>
        </p:txBody>
      </p:sp>
      <p:sp>
        <p:nvSpPr>
          <p:cNvPr id="6" name="TextBox 6"/>
          <p:cNvSpPr txBox="1"/>
          <p:nvPr/>
        </p:nvSpPr>
        <p:spPr>
          <a:xfrm>
            <a:off x="320853" y="3027680"/>
            <a:ext cx="10505423" cy="6230620"/>
          </a:xfrm>
          <a:prstGeom prst="rect">
            <a:avLst/>
          </a:prstGeom>
        </p:spPr>
        <p:txBody>
          <a:bodyPr lIns="0" tIns="0" rIns="0" bIns="0" rtlCol="0" anchor="t">
            <a:spAutoFit/>
          </a:bodyPr>
          <a:lstStyle/>
          <a:p>
            <a:pPr algn="l">
              <a:lnSpc>
                <a:spcPts val="3080"/>
              </a:lnSpc>
            </a:pPr>
            <a:r>
              <a:rPr lang="en-US" sz="2200" u="sng">
                <a:solidFill>
                  <a:srgbClr val="404040"/>
                </a:solidFill>
                <a:latin typeface="Montserrat Bold"/>
                <a:hlinkClick r:id="rId4" tooltip="https://landolakesdental.com/services-square/#"/>
              </a:rPr>
              <a:t>Nitrous Oxide</a:t>
            </a:r>
          </a:p>
          <a:p>
            <a:pPr algn="l">
              <a:lnSpc>
                <a:spcPts val="3080"/>
              </a:lnSpc>
            </a:pPr>
            <a:endParaRPr/>
          </a:p>
          <a:p>
            <a:pPr algn="l">
              <a:lnSpc>
                <a:spcPts val="3080"/>
              </a:lnSpc>
            </a:pPr>
            <a:r>
              <a:rPr lang="en-US" sz="2200">
                <a:solidFill>
                  <a:srgbClr val="404040"/>
                </a:solidFill>
                <a:latin typeface="Montserrat"/>
              </a:rPr>
              <a:t>They understand the concerns of individuals who may feel anxious about dental visits at our clinic. That's why they offer nitrous oxide as a choice. Their primary aim is to guarantee that patients can have worry-free and comfortable visits to their practice, and nitrous oxide is available to help induce relaxation during their time in the dental chair.</a:t>
            </a:r>
          </a:p>
          <a:p>
            <a:pPr algn="l">
              <a:lnSpc>
                <a:spcPts val="3080"/>
              </a:lnSpc>
            </a:pPr>
            <a:endParaRPr/>
          </a:p>
          <a:p>
            <a:pPr algn="l">
              <a:lnSpc>
                <a:spcPts val="3080"/>
              </a:lnSpc>
            </a:pPr>
            <a:r>
              <a:rPr lang="en-US" sz="2200" u="sng">
                <a:solidFill>
                  <a:srgbClr val="404040"/>
                </a:solidFill>
                <a:latin typeface="Montserrat Bold"/>
                <a:hlinkClick r:id="rId4" tooltip="https://landolakesdental.com/services-square/#"/>
              </a:rPr>
              <a:t>Implant Dentistry</a:t>
            </a:r>
          </a:p>
          <a:p>
            <a:pPr algn="l">
              <a:lnSpc>
                <a:spcPts val="3080"/>
              </a:lnSpc>
            </a:pPr>
            <a:endParaRPr/>
          </a:p>
          <a:p>
            <a:pPr marL="0" lvl="0" indent="0" algn="l">
              <a:lnSpc>
                <a:spcPts val="3080"/>
              </a:lnSpc>
              <a:spcBef>
                <a:spcPct val="0"/>
              </a:spcBef>
            </a:pPr>
            <a:r>
              <a:rPr lang="en-US" sz="2200">
                <a:solidFill>
                  <a:srgbClr val="404040"/>
                </a:solidFill>
                <a:latin typeface="Montserrat"/>
              </a:rPr>
              <a:t>Implants are frequently utilized to assist in the restoration of teeth that have experienced significant damage or are missing. This procedure typically involves implanting an artificial root made of titanium into the patient's jawbone, which eventually integrates with the bone. Following this, a dentist affixes an artificial tooth to reinstate a natural and visually appealing smile for the patient.</a:t>
            </a:r>
          </a:p>
        </p:txBody>
      </p:sp>
      <p:sp>
        <p:nvSpPr>
          <p:cNvPr id="7" name="Freeform 7">
            <a:hlinkClick r:id="rId5"/>
          </p:cNvPr>
          <p:cNvSpPr/>
          <p:nvPr/>
        </p:nvSpPr>
        <p:spPr>
          <a:xfrm>
            <a:off x="13895796" y="9210942"/>
            <a:ext cx="4392204" cy="1197874"/>
          </a:xfrm>
          <a:custGeom>
            <a:avLst/>
            <a:gdLst/>
            <a:ahLst/>
            <a:cxnLst/>
            <a:rect l="l" t="t" r="r" b="b"/>
            <a:pathLst>
              <a:path w="4392204" h="1197874">
                <a:moveTo>
                  <a:pt x="0" y="0"/>
                </a:moveTo>
                <a:lnTo>
                  <a:pt x="4392204" y="0"/>
                </a:lnTo>
                <a:lnTo>
                  <a:pt x="4392204" y="1197874"/>
                </a:lnTo>
                <a:lnTo>
                  <a:pt x="0" y="1197874"/>
                </a:lnTo>
                <a:lnTo>
                  <a:pt x="0" y="0"/>
                </a:lnTo>
                <a:close/>
              </a:path>
            </a:pathLst>
          </a:custGeom>
          <a:blipFill>
            <a:blip r:embed="rId6"/>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grpSp>
        <p:nvGrpSpPr>
          <p:cNvPr id="3" name="Group 3"/>
          <p:cNvGrpSpPr/>
          <p:nvPr/>
        </p:nvGrpSpPr>
        <p:grpSpPr>
          <a:xfrm>
            <a:off x="2768310" y="1646655"/>
            <a:ext cx="12751380" cy="6993690"/>
            <a:chOff x="0" y="0"/>
            <a:chExt cx="3358388" cy="1841959"/>
          </a:xfrm>
        </p:grpSpPr>
        <p:sp>
          <p:nvSpPr>
            <p:cNvPr id="4" name="Freeform 4"/>
            <p:cNvSpPr/>
            <p:nvPr/>
          </p:nvSpPr>
          <p:spPr>
            <a:xfrm>
              <a:off x="0" y="0"/>
              <a:ext cx="3358388" cy="1841959"/>
            </a:xfrm>
            <a:custGeom>
              <a:avLst/>
              <a:gdLst/>
              <a:ahLst/>
              <a:cxnLst/>
              <a:rect l="l" t="t" r="r" b="b"/>
              <a:pathLst>
                <a:path w="3358388" h="1841959">
                  <a:moveTo>
                    <a:pt x="0" y="0"/>
                  </a:moveTo>
                  <a:lnTo>
                    <a:pt x="3358388" y="0"/>
                  </a:lnTo>
                  <a:lnTo>
                    <a:pt x="3358388" y="1841959"/>
                  </a:lnTo>
                  <a:lnTo>
                    <a:pt x="0" y="1841959"/>
                  </a:lnTo>
                  <a:close/>
                </a:path>
              </a:pathLst>
            </a:custGeom>
            <a:solidFill>
              <a:srgbClr val="F7BB97"/>
            </a:solidFill>
          </p:spPr>
        </p:sp>
        <p:sp>
          <p:nvSpPr>
            <p:cNvPr id="5" name="TextBox 5"/>
            <p:cNvSpPr txBox="1"/>
            <p:nvPr/>
          </p:nvSpPr>
          <p:spPr>
            <a:xfrm>
              <a:off x="0" y="-38100"/>
              <a:ext cx="3358388" cy="1880059"/>
            </a:xfrm>
            <a:prstGeom prst="rect">
              <a:avLst/>
            </a:prstGeom>
          </p:spPr>
          <p:txBody>
            <a:bodyPr lIns="50800" tIns="50800" rIns="50800" bIns="50800" rtlCol="0" anchor="ctr"/>
            <a:lstStyle/>
            <a:p>
              <a:pPr algn="ctr">
                <a:lnSpc>
                  <a:spcPts val="3499"/>
                </a:lnSpc>
              </a:pPr>
              <a:endParaRPr/>
            </a:p>
          </p:txBody>
        </p:sp>
      </p:grpSp>
      <p:sp>
        <p:nvSpPr>
          <p:cNvPr id="6" name="TextBox 6"/>
          <p:cNvSpPr txBox="1"/>
          <p:nvPr/>
        </p:nvSpPr>
        <p:spPr>
          <a:xfrm>
            <a:off x="4582443" y="4649626"/>
            <a:ext cx="9123113" cy="2454275"/>
          </a:xfrm>
          <a:prstGeom prst="rect">
            <a:avLst/>
          </a:prstGeom>
        </p:spPr>
        <p:txBody>
          <a:bodyPr lIns="0" tIns="0" rIns="0" bIns="0" rtlCol="0" anchor="t">
            <a:spAutoFit/>
          </a:bodyPr>
          <a:lstStyle/>
          <a:p>
            <a:pPr algn="ctr">
              <a:lnSpc>
                <a:spcPts val="2800"/>
              </a:lnSpc>
              <a:spcBef>
                <a:spcPct val="0"/>
              </a:spcBef>
            </a:pPr>
            <a:r>
              <a:rPr lang="en-US" sz="2000">
                <a:solidFill>
                  <a:srgbClr val="525252"/>
                </a:solidFill>
                <a:latin typeface="Montserrat Medium"/>
              </a:rPr>
              <a:t>Uncover crowns and bridges that provide a genuinely natural appearance and sensation, ensuring your smile's complete contentment. Patients have the option to choose crowns and bridges, which are also referred to as fixed prosthodontics, for the efficient replacement of missing teeth and to offer support to neighboring teeth. The use of these dental fixtures can frequently act as a proactive step in preventing potential future dental issues.</a:t>
            </a:r>
          </a:p>
        </p:txBody>
      </p:sp>
      <p:sp>
        <p:nvSpPr>
          <p:cNvPr id="7" name="TextBox 7"/>
          <p:cNvSpPr txBox="1"/>
          <p:nvPr/>
        </p:nvSpPr>
        <p:spPr>
          <a:xfrm>
            <a:off x="3792608" y="2678274"/>
            <a:ext cx="10702784" cy="2280920"/>
          </a:xfrm>
          <a:prstGeom prst="rect">
            <a:avLst/>
          </a:prstGeom>
        </p:spPr>
        <p:txBody>
          <a:bodyPr lIns="0" tIns="0" rIns="0" bIns="0" rtlCol="0" anchor="t">
            <a:spAutoFit/>
          </a:bodyPr>
          <a:lstStyle/>
          <a:p>
            <a:pPr marL="0" lvl="0" indent="0" algn="ctr">
              <a:lnSpc>
                <a:spcPts val="18340"/>
              </a:lnSpc>
              <a:spcBef>
                <a:spcPct val="0"/>
              </a:spcBef>
            </a:pPr>
            <a:r>
              <a:rPr lang="en-US" sz="14000">
                <a:solidFill>
                  <a:srgbClr val="404040"/>
                </a:solidFill>
                <a:latin typeface="Hibernate"/>
              </a:rPr>
              <a:t>CROWN &amp; BRIDGES</a:t>
            </a:r>
          </a:p>
        </p:txBody>
      </p:sp>
      <p:sp>
        <p:nvSpPr>
          <p:cNvPr id="8" name="Freeform 8"/>
          <p:cNvSpPr/>
          <p:nvPr/>
        </p:nvSpPr>
        <p:spPr>
          <a:xfrm>
            <a:off x="7363711" y="0"/>
            <a:ext cx="3560579" cy="2848463"/>
          </a:xfrm>
          <a:custGeom>
            <a:avLst/>
            <a:gdLst/>
            <a:ahLst/>
            <a:cxnLst/>
            <a:rect l="l" t="t" r="r" b="b"/>
            <a:pathLst>
              <a:path w="3560579" h="2848463">
                <a:moveTo>
                  <a:pt x="0" y="0"/>
                </a:moveTo>
                <a:lnTo>
                  <a:pt x="3560578" y="0"/>
                </a:lnTo>
                <a:lnTo>
                  <a:pt x="3560578" y="2848463"/>
                </a:lnTo>
                <a:lnTo>
                  <a:pt x="0" y="2848463"/>
                </a:lnTo>
                <a:lnTo>
                  <a:pt x="0" y="0"/>
                </a:lnTo>
                <a:close/>
              </a:path>
            </a:pathLst>
          </a:custGeom>
          <a:blipFill>
            <a:blip r:embed="rId3"/>
            <a:stretch>
              <a:fillRect/>
            </a:stretch>
          </a:blipFill>
        </p:spPr>
      </p:sp>
      <p:sp>
        <p:nvSpPr>
          <p:cNvPr id="9" name="Freeform 9">
            <a:hlinkClick r:id="rId4"/>
          </p:cNvPr>
          <p:cNvSpPr/>
          <p:nvPr/>
        </p:nvSpPr>
        <p:spPr>
          <a:xfrm>
            <a:off x="13895796" y="9210942"/>
            <a:ext cx="4392204" cy="1197874"/>
          </a:xfrm>
          <a:custGeom>
            <a:avLst/>
            <a:gdLst/>
            <a:ahLst/>
            <a:cxnLst/>
            <a:rect l="l" t="t" r="r" b="b"/>
            <a:pathLst>
              <a:path w="4392204" h="1197874">
                <a:moveTo>
                  <a:pt x="0" y="0"/>
                </a:moveTo>
                <a:lnTo>
                  <a:pt x="4392204" y="0"/>
                </a:lnTo>
                <a:lnTo>
                  <a:pt x="4392204" y="1197874"/>
                </a:lnTo>
                <a:lnTo>
                  <a:pt x="0" y="1197874"/>
                </a:lnTo>
                <a:lnTo>
                  <a:pt x="0" y="0"/>
                </a:lnTo>
                <a:close/>
              </a:path>
            </a:pathLst>
          </a:custGeom>
          <a:blipFill>
            <a:blip r:embed="rId5"/>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6898" b="-96898"/>
            </a:stretch>
          </a:blipFill>
        </p:spPr>
      </p:sp>
      <p:sp>
        <p:nvSpPr>
          <p:cNvPr id="3" name="Freeform 3"/>
          <p:cNvSpPr/>
          <p:nvPr/>
        </p:nvSpPr>
        <p:spPr>
          <a:xfrm>
            <a:off x="133855" y="7869213"/>
            <a:ext cx="2785137" cy="2778174"/>
          </a:xfrm>
          <a:custGeom>
            <a:avLst/>
            <a:gdLst/>
            <a:ahLst/>
            <a:cxnLst/>
            <a:rect l="l" t="t" r="r" b="b"/>
            <a:pathLst>
              <a:path w="2785137" h="2778174">
                <a:moveTo>
                  <a:pt x="0" y="0"/>
                </a:moveTo>
                <a:lnTo>
                  <a:pt x="2785137" y="0"/>
                </a:lnTo>
                <a:lnTo>
                  <a:pt x="2785137" y="2778174"/>
                </a:lnTo>
                <a:lnTo>
                  <a:pt x="0" y="2778174"/>
                </a:lnTo>
                <a:lnTo>
                  <a:pt x="0" y="0"/>
                </a:lnTo>
                <a:close/>
              </a:path>
            </a:pathLst>
          </a:custGeom>
          <a:blipFill>
            <a:blip r:embed="rId3">
              <a:alphaModFix amt="62000"/>
            </a:blip>
            <a:stretch>
              <a:fillRect/>
            </a:stretch>
          </a:blipFill>
        </p:spPr>
      </p:sp>
      <p:sp>
        <p:nvSpPr>
          <p:cNvPr id="4" name="Freeform 4"/>
          <p:cNvSpPr/>
          <p:nvPr/>
        </p:nvSpPr>
        <p:spPr>
          <a:xfrm>
            <a:off x="10259719" y="3197379"/>
            <a:ext cx="6613993" cy="4935056"/>
          </a:xfrm>
          <a:custGeom>
            <a:avLst/>
            <a:gdLst/>
            <a:ahLst/>
            <a:cxnLst/>
            <a:rect l="l" t="t" r="r" b="b"/>
            <a:pathLst>
              <a:path w="6613993" h="4935056">
                <a:moveTo>
                  <a:pt x="0" y="0"/>
                </a:moveTo>
                <a:lnTo>
                  <a:pt x="6613993" y="0"/>
                </a:lnTo>
                <a:lnTo>
                  <a:pt x="6613993" y="4935056"/>
                </a:lnTo>
                <a:lnTo>
                  <a:pt x="0" y="4935056"/>
                </a:lnTo>
                <a:lnTo>
                  <a:pt x="0" y="0"/>
                </a:lnTo>
                <a:close/>
              </a:path>
            </a:pathLst>
          </a:custGeom>
          <a:blipFill>
            <a:blip r:embed="rId4"/>
            <a:stretch>
              <a:fillRect/>
            </a:stretch>
          </a:blipFill>
        </p:spPr>
      </p:sp>
      <p:sp>
        <p:nvSpPr>
          <p:cNvPr id="5" name="Freeform 5">
            <a:hlinkClick r:id="rId5"/>
          </p:cNvPr>
          <p:cNvSpPr/>
          <p:nvPr/>
        </p:nvSpPr>
        <p:spPr>
          <a:xfrm>
            <a:off x="13895796" y="9210942"/>
            <a:ext cx="4392204" cy="1197874"/>
          </a:xfrm>
          <a:custGeom>
            <a:avLst/>
            <a:gdLst/>
            <a:ahLst/>
            <a:cxnLst/>
            <a:rect l="l" t="t" r="r" b="b"/>
            <a:pathLst>
              <a:path w="4392204" h="1197874">
                <a:moveTo>
                  <a:pt x="0" y="0"/>
                </a:moveTo>
                <a:lnTo>
                  <a:pt x="4392204" y="0"/>
                </a:lnTo>
                <a:lnTo>
                  <a:pt x="4392204" y="1197874"/>
                </a:lnTo>
                <a:lnTo>
                  <a:pt x="0" y="1197874"/>
                </a:lnTo>
                <a:lnTo>
                  <a:pt x="0" y="0"/>
                </a:lnTo>
                <a:close/>
              </a:path>
            </a:pathLst>
          </a:custGeom>
          <a:blipFill>
            <a:blip r:embed="rId6"/>
            <a:stretch>
              <a:fillRect/>
            </a:stretch>
          </a:blipFill>
        </p:spPr>
      </p:sp>
      <p:sp>
        <p:nvSpPr>
          <p:cNvPr id="6" name="TextBox 6"/>
          <p:cNvSpPr txBox="1"/>
          <p:nvPr/>
        </p:nvSpPr>
        <p:spPr>
          <a:xfrm>
            <a:off x="716825" y="1222870"/>
            <a:ext cx="10194930" cy="1509776"/>
          </a:xfrm>
          <a:prstGeom prst="rect">
            <a:avLst/>
          </a:prstGeom>
        </p:spPr>
        <p:txBody>
          <a:bodyPr lIns="0" tIns="0" rIns="0" bIns="0" rtlCol="0" anchor="t">
            <a:spAutoFit/>
          </a:bodyPr>
          <a:lstStyle/>
          <a:p>
            <a:pPr algn="l">
              <a:lnSpc>
                <a:spcPts val="11392"/>
              </a:lnSpc>
            </a:pPr>
            <a:r>
              <a:rPr lang="en-US" sz="8900" u="sng">
                <a:solidFill>
                  <a:srgbClr val="000000"/>
                </a:solidFill>
                <a:latin typeface="Maharlika"/>
                <a:hlinkClick r:id="rId7" tooltip="https://landolakesdental.com/about-us/#"/>
              </a:rPr>
              <a:t>Professional Staff</a:t>
            </a:r>
          </a:p>
        </p:txBody>
      </p:sp>
      <p:sp>
        <p:nvSpPr>
          <p:cNvPr id="7" name="TextBox 7"/>
          <p:cNvSpPr txBox="1"/>
          <p:nvPr/>
        </p:nvSpPr>
        <p:spPr>
          <a:xfrm>
            <a:off x="394248" y="3624507"/>
            <a:ext cx="8749752" cy="4780915"/>
          </a:xfrm>
          <a:prstGeom prst="rect">
            <a:avLst/>
          </a:prstGeom>
        </p:spPr>
        <p:txBody>
          <a:bodyPr lIns="0" tIns="0" rIns="0" bIns="0" rtlCol="0" anchor="t">
            <a:spAutoFit/>
          </a:bodyPr>
          <a:lstStyle/>
          <a:p>
            <a:pPr algn="ctr">
              <a:lnSpc>
                <a:spcPts val="4759"/>
              </a:lnSpc>
            </a:pPr>
            <a:r>
              <a:rPr lang="en-US" sz="3399">
                <a:solidFill>
                  <a:srgbClr val="000000"/>
                </a:solidFill>
                <a:latin typeface="Canva Sans"/>
              </a:rPr>
              <a:t>At Land O' Lakes, their team is committed to addressing every patient's dental requirements, prioritizing a gentle, personalized, and enjoyable clinic experience. They strive to ensure that each visit is tailored to individual needs, fostering a comfortable and positive atmosphere for all their patients.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8CDDB"/>
        </a:solidFill>
        <a:effectLst/>
      </p:bgPr>
    </p:bg>
    <p:spTree>
      <p:nvGrpSpPr>
        <p:cNvPr id="1" name=""/>
        <p:cNvGrpSpPr/>
        <p:nvPr/>
      </p:nvGrpSpPr>
      <p:grpSpPr>
        <a:xfrm>
          <a:off x="0" y="0"/>
          <a:ext cx="0" cy="0"/>
          <a:chOff x="0" y="0"/>
          <a:chExt cx="0" cy="0"/>
        </a:xfrm>
      </p:grpSpPr>
      <p:sp>
        <p:nvSpPr>
          <p:cNvPr id="2" name="Freeform 2">
            <a:hlinkClick r:id="rId2"/>
          </p:cNvPr>
          <p:cNvSpPr/>
          <p:nvPr/>
        </p:nvSpPr>
        <p:spPr>
          <a:xfrm>
            <a:off x="831935" y="3086890"/>
            <a:ext cx="6518451" cy="1712469"/>
          </a:xfrm>
          <a:custGeom>
            <a:avLst/>
            <a:gdLst/>
            <a:ahLst/>
            <a:cxnLst/>
            <a:rect l="l" t="t" r="r" b="b"/>
            <a:pathLst>
              <a:path w="6518451" h="1712469">
                <a:moveTo>
                  <a:pt x="0" y="0"/>
                </a:moveTo>
                <a:lnTo>
                  <a:pt x="6518451" y="0"/>
                </a:lnTo>
                <a:lnTo>
                  <a:pt x="6518451" y="1712469"/>
                </a:lnTo>
                <a:lnTo>
                  <a:pt x="0" y="1712469"/>
                </a:lnTo>
                <a:lnTo>
                  <a:pt x="0" y="0"/>
                </a:lnTo>
                <a:close/>
              </a:path>
            </a:pathLst>
          </a:custGeom>
          <a:blipFill>
            <a:blip r:embed="rId3"/>
            <a:stretch>
              <a:fillRect t="-1906" b="-1906"/>
            </a:stretch>
          </a:blipFill>
        </p:spPr>
      </p:sp>
      <p:sp>
        <p:nvSpPr>
          <p:cNvPr id="3" name="TextBox 3"/>
          <p:cNvSpPr txBox="1"/>
          <p:nvPr/>
        </p:nvSpPr>
        <p:spPr>
          <a:xfrm>
            <a:off x="906667" y="746371"/>
            <a:ext cx="5693860" cy="1299298"/>
          </a:xfrm>
          <a:prstGeom prst="rect">
            <a:avLst/>
          </a:prstGeom>
        </p:spPr>
        <p:txBody>
          <a:bodyPr lIns="0" tIns="0" rIns="0" bIns="0" rtlCol="0" anchor="t">
            <a:spAutoFit/>
          </a:bodyPr>
          <a:lstStyle/>
          <a:p>
            <a:pPr algn="l">
              <a:lnSpc>
                <a:spcPts val="10308"/>
              </a:lnSpc>
            </a:pPr>
            <a:r>
              <a:rPr lang="en-US" sz="8053">
                <a:solidFill>
                  <a:srgbClr val="FFFFFF"/>
                </a:solidFill>
                <a:latin typeface="Twister"/>
              </a:rPr>
              <a:t>Contact  them</a:t>
            </a:r>
          </a:p>
        </p:txBody>
      </p:sp>
      <p:sp>
        <p:nvSpPr>
          <p:cNvPr id="4" name="TextBox 4"/>
          <p:cNvSpPr txBox="1"/>
          <p:nvPr/>
        </p:nvSpPr>
        <p:spPr>
          <a:xfrm>
            <a:off x="831935" y="4835704"/>
            <a:ext cx="8381379" cy="3245613"/>
          </a:xfrm>
          <a:prstGeom prst="rect">
            <a:avLst/>
          </a:prstGeom>
        </p:spPr>
        <p:txBody>
          <a:bodyPr lIns="0" tIns="0" rIns="0" bIns="0" rtlCol="0" anchor="t">
            <a:spAutoFit/>
          </a:bodyPr>
          <a:lstStyle/>
          <a:p>
            <a:pPr algn="just">
              <a:lnSpc>
                <a:spcPts val="5238"/>
              </a:lnSpc>
            </a:pPr>
            <a:endParaRPr/>
          </a:p>
          <a:p>
            <a:pPr algn="just">
              <a:lnSpc>
                <a:spcPts val="5238"/>
              </a:lnSpc>
            </a:pPr>
            <a:r>
              <a:rPr lang="en-US" sz="3099" spc="514">
                <a:solidFill>
                  <a:srgbClr val="FFFFFF"/>
                </a:solidFill>
                <a:latin typeface="Glacial Indifference"/>
              </a:rPr>
              <a:t>Email: info@landolakesdental.com</a:t>
            </a:r>
          </a:p>
          <a:p>
            <a:pPr algn="just">
              <a:lnSpc>
                <a:spcPts val="5238"/>
              </a:lnSpc>
            </a:pPr>
            <a:r>
              <a:rPr lang="en-US" sz="3099" spc="514">
                <a:solidFill>
                  <a:srgbClr val="FFFFFF"/>
                </a:solidFill>
                <a:latin typeface="Glacial Indifference"/>
              </a:rPr>
              <a:t>Office: 1(587)-800-9900</a:t>
            </a:r>
          </a:p>
          <a:p>
            <a:pPr algn="just">
              <a:lnSpc>
                <a:spcPts val="5238"/>
              </a:lnSpc>
            </a:pPr>
            <a:r>
              <a:rPr lang="en-US" sz="3099" spc="514">
                <a:solidFill>
                  <a:srgbClr val="FFFFFF"/>
                </a:solidFill>
                <a:latin typeface="Glacial Indifference"/>
              </a:rPr>
              <a:t>2104A Land O’ Lakes Drive</a:t>
            </a:r>
          </a:p>
          <a:p>
            <a:pPr algn="just">
              <a:lnSpc>
                <a:spcPts val="5238"/>
              </a:lnSpc>
            </a:pPr>
            <a:r>
              <a:rPr lang="en-US" sz="3099" spc="514">
                <a:solidFill>
                  <a:srgbClr val="FFFFFF"/>
                </a:solidFill>
                <a:latin typeface="Glacial Indifference"/>
              </a:rPr>
              <a:t>Coaldale, AB</a:t>
            </a:r>
          </a:p>
        </p:txBody>
      </p:sp>
      <p:sp>
        <p:nvSpPr>
          <p:cNvPr id="5" name="TextBox 5"/>
          <p:cNvSpPr txBox="1"/>
          <p:nvPr/>
        </p:nvSpPr>
        <p:spPr>
          <a:xfrm>
            <a:off x="292447" y="9449197"/>
            <a:ext cx="6308080"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a:rPr>
              <a:t>https://landolakesdental.com/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366</Words>
  <Application>Microsoft Office PowerPoint</Application>
  <PresentationFormat>Custom</PresentationFormat>
  <Paragraphs>22</Paragraphs>
  <Slides>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Calibri</vt:lpstr>
      <vt:lpstr>Hibernate</vt:lpstr>
      <vt:lpstr>Montserrat Medium</vt:lpstr>
      <vt:lpstr>Montserrat Bold</vt:lpstr>
      <vt:lpstr>Montserrat</vt:lpstr>
      <vt:lpstr>Maharlika</vt:lpstr>
      <vt:lpstr>Canva Sans</vt:lpstr>
      <vt:lpstr>Twister</vt:lpstr>
      <vt:lpstr>Glacial Indifference</vt:lpstr>
      <vt:lpstr>Office Theme</vt:lpstr>
      <vt:lpstr>Slide 1</vt:lpstr>
      <vt:lpstr>Slide 2</vt:lpstr>
      <vt:lpstr>Slide 3</vt:lpstr>
      <vt:lpstr>Slide 4</vt:lpstr>
      <vt:lpstr>Slide 5</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O’ Lakes Dental</dc:title>
  <cp:lastModifiedBy>India Infotech</cp:lastModifiedBy>
  <cp:revision>2</cp:revision>
  <dcterms:created xsi:type="dcterms:W3CDTF">2006-08-16T00:00:00Z</dcterms:created>
  <dcterms:modified xsi:type="dcterms:W3CDTF">2024-05-23T06:31:20Z</dcterms:modified>
  <dc:identifier>DAFuVIfXAQs</dc:identifier>
</cp:coreProperties>
</file>