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02-11-2023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11/2/2023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global-remittance-market?utm_source=Manjeet+Free+2+Nov&amp;utm_medium=Manjeet" TargetMode="External"/><Relationship Id="rId2" Type="http://schemas.openxmlformats.org/officeDocument/2006/relationships/hyperlink" Target="https://www.marketstatsville.com/global-remittanc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global-remittance-market" TargetMode="External"/><Relationship Id="rId2" Type="http://schemas.openxmlformats.org/officeDocument/2006/relationships/hyperlink" Target="https://www.marketstatsville.com/buy-now/global-remittance-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global-remittance-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Remittance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Remittance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Remittance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183864"/>
            <a:ext cx="11624044" cy="5355312"/>
          </a:xfrm>
          <a:prstGeom prst="rect">
            <a:avLst/>
          </a:prstGeom>
          <a:noFill/>
        </p:spPr>
        <p:txBody>
          <a:bodyPr wrap="square">
            <a:spAutoFit/>
          </a:bodyPr>
          <a:lstStyle/>
          <a:p>
            <a:pPr algn="l"/>
            <a:r>
              <a:rPr lang="en-US" dirty="0">
                <a:solidFill>
                  <a:srgbClr val="000000"/>
                </a:solidFill>
                <a:latin typeface="Verdana" panose="020B0604030504040204" pitchFamily="34" charset="0"/>
              </a:rPr>
              <a:t>Global Remittance Market by Application (Consumption, Savings, Investment), by Channel (Banks, Money Transfer Operator, and Others), by End User (Business, Personal), by Region (North America, South America, Europe, Asia Pacific, and Middle East &amp; Africa (MEA)) – Global Share and Forecast to 2033</a:t>
            </a:r>
          </a:p>
          <a:p>
            <a:pPr algn="l"/>
            <a:r>
              <a:rPr lang="en-US" b="0" i="0" dirty="0">
                <a:solidFill>
                  <a:srgbClr val="000000"/>
                </a:solidFill>
                <a:effectLst/>
                <a:latin typeface="Verdana" panose="020B0604030504040204" pitchFamily="34" charset="0"/>
              </a:rPr>
              <a:t> </a:t>
            </a: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Remittance Market</a:t>
            </a:r>
            <a:r>
              <a:rPr lang="en-US" b="0" i="0" dirty="0">
                <a:solidFill>
                  <a:srgbClr val="000000"/>
                </a:solidFill>
                <a:effectLst/>
                <a:latin typeface="Verdana" panose="020B0604030504040204" pitchFamily="34" charset="0"/>
              </a:rPr>
              <a:t> size is expected to grow from </a:t>
            </a:r>
            <a:r>
              <a:rPr lang="en-US" b="1" i="0" dirty="0">
                <a:solidFill>
                  <a:srgbClr val="000000"/>
                </a:solidFill>
                <a:effectLst/>
                <a:latin typeface="Verdana" panose="020B0604030504040204" pitchFamily="34" charset="0"/>
              </a:rPr>
              <a:t>USD 866.2 billion in 2022 </a:t>
            </a:r>
            <a:r>
              <a:rPr lang="en-US" b="0" i="0" dirty="0">
                <a:solidFill>
                  <a:srgbClr val="000000"/>
                </a:solidFill>
                <a:effectLst/>
                <a:latin typeface="Verdana" panose="020B0604030504040204" pitchFamily="34" charset="0"/>
              </a:rPr>
              <a:t>to </a:t>
            </a:r>
            <a:r>
              <a:rPr lang="en-US" b="1" i="0" dirty="0">
                <a:solidFill>
                  <a:srgbClr val="000000"/>
                </a:solidFill>
                <a:effectLst/>
                <a:latin typeface="Verdana" panose="020B0604030504040204" pitchFamily="34" charset="0"/>
              </a:rPr>
              <a:t>USD 4,964.0 billion by 2033</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5.3%</a:t>
            </a:r>
            <a:r>
              <a:rPr lang="en-US" b="0" i="0" dirty="0">
                <a:solidFill>
                  <a:srgbClr val="000000"/>
                </a:solidFill>
                <a:effectLst/>
                <a:latin typeface="Verdana" panose="020B0604030504040204" pitchFamily="34" charset="0"/>
              </a:rPr>
              <a:t> from 2023 to 2033.</a:t>
            </a:r>
          </a:p>
          <a:p>
            <a:br>
              <a:rPr lang="en-US" dirty="0"/>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https://www.marketstatsville.com/request-sample/global-remittance-market?utm_source=Manjeet+Free+2+Nov&amp;utm_medium=Manjeet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D74A0C-0DD0-444A-20EB-9DB080A256D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E0927A4-2469-B31E-0773-BFAF7538C651}"/>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188D310A-042E-D869-E0CB-40D103F59B54}"/>
              </a:ext>
            </a:extLst>
          </p:cNvPr>
          <p:cNvSpPr txBox="1"/>
          <p:nvPr/>
        </p:nvSpPr>
        <p:spPr>
          <a:xfrm>
            <a:off x="264941" y="618539"/>
            <a:ext cx="11662117" cy="5909310"/>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https://www.marketstatsville.com/buy-now/global-remittance-market?opt=3338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Remittance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Application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Consumption</a:t>
            </a:r>
          </a:p>
          <a:p>
            <a:pPr algn="l">
              <a:buFont typeface="Arial" panose="020B0604020202020204" pitchFamily="34" charset="0"/>
              <a:buChar char="•"/>
            </a:pPr>
            <a:r>
              <a:rPr lang="en-US" b="0" i="0" dirty="0">
                <a:solidFill>
                  <a:srgbClr val="000000"/>
                </a:solidFill>
                <a:effectLst/>
                <a:latin typeface="Verdana" panose="020B0604030504040204" pitchFamily="34" charset="0"/>
              </a:rPr>
              <a:t>Savings</a:t>
            </a:r>
          </a:p>
          <a:p>
            <a:pPr algn="l">
              <a:buFont typeface="Arial" panose="020B0604020202020204" pitchFamily="34" charset="0"/>
              <a:buChar char="•"/>
            </a:pPr>
            <a:r>
              <a:rPr lang="en-US" b="0" i="0" dirty="0">
                <a:solidFill>
                  <a:srgbClr val="000000"/>
                </a:solidFill>
                <a:effectLst/>
                <a:latin typeface="Verdana" panose="020B0604030504040204" pitchFamily="34" charset="0"/>
              </a:rPr>
              <a:t>Investment</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Channel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Banks</a:t>
            </a:r>
          </a:p>
          <a:p>
            <a:pPr algn="l">
              <a:buFont typeface="Arial" panose="020B0604020202020204" pitchFamily="34" charset="0"/>
              <a:buChar char="•"/>
            </a:pPr>
            <a:r>
              <a:rPr lang="en-US" b="0" i="0" dirty="0">
                <a:solidFill>
                  <a:srgbClr val="000000"/>
                </a:solidFill>
                <a:effectLst/>
                <a:latin typeface="Verdana" panose="020B0604030504040204" pitchFamily="34" charset="0"/>
              </a:rPr>
              <a:t>Money Transfer Operator</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End User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Business</a:t>
            </a:r>
          </a:p>
          <a:p>
            <a:pPr algn="l">
              <a:buFont typeface="Arial" panose="020B0604020202020204" pitchFamily="34" charset="0"/>
              <a:buChar char="•"/>
            </a:pPr>
            <a:r>
              <a:rPr lang="en-US" b="0" i="0" dirty="0">
                <a:solidFill>
                  <a:srgbClr val="000000"/>
                </a:solidFill>
                <a:effectLst/>
                <a:latin typeface="Verdana" panose="020B0604030504040204" pitchFamily="34" charset="0"/>
              </a:rPr>
              <a:t>Personal</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https://www.marketstatsville.com/table-of-content/global-remittance-market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948140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120DF5-8DCE-D68A-AFDD-1010CC924BC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F7E6612-CFB9-A011-F6C1-2C8EBB5BF59B}"/>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8A8C40A7-E253-CC0A-EC1A-59CBB8F24EEF}"/>
              </a:ext>
            </a:extLst>
          </p:cNvPr>
          <p:cNvSpPr txBox="1"/>
          <p:nvPr/>
        </p:nvSpPr>
        <p:spPr>
          <a:xfrm>
            <a:off x="323557" y="520065"/>
            <a:ext cx="11549575" cy="5078313"/>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Major key players in the global Remittance market are:</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Bank of America</a:t>
            </a:r>
          </a:p>
          <a:p>
            <a:pPr algn="l">
              <a:buFont typeface="Arial" panose="020B0604020202020204" pitchFamily="34" charset="0"/>
              <a:buChar char="•"/>
            </a:pPr>
            <a:r>
              <a:rPr lang="en-US" b="0" i="0" dirty="0">
                <a:solidFill>
                  <a:srgbClr val="000000"/>
                </a:solidFill>
                <a:effectLst/>
                <a:latin typeface="Verdana" panose="020B0604030504040204" pitchFamily="34" charset="0"/>
              </a:rPr>
              <a:t>Citigroup Inc.</a:t>
            </a:r>
          </a:p>
          <a:p>
            <a:pPr algn="l">
              <a:buFont typeface="Arial" panose="020B0604020202020204" pitchFamily="34" charset="0"/>
              <a:buChar char="•"/>
            </a:pPr>
            <a:r>
              <a:rPr lang="en-US" b="0" i="0" dirty="0">
                <a:solidFill>
                  <a:srgbClr val="000000"/>
                </a:solidFill>
                <a:effectLst/>
                <a:latin typeface="Verdana" panose="020B0604030504040204" pitchFamily="34" charset="0"/>
              </a:rPr>
              <a:t>JPMorgan Chase &amp; Co.</a:t>
            </a:r>
          </a:p>
          <a:p>
            <a:pPr algn="l">
              <a:buFont typeface="Arial" panose="020B0604020202020204" pitchFamily="34" charset="0"/>
              <a:buChar char="•"/>
            </a:pPr>
            <a:r>
              <a:rPr lang="en-US" b="0" i="0" dirty="0">
                <a:solidFill>
                  <a:srgbClr val="000000"/>
                </a:solidFill>
                <a:effectLst/>
                <a:latin typeface="Verdana" panose="020B0604030504040204" pitchFamily="34" charset="0"/>
              </a:rPr>
              <a:t>MoneyGram International Inc.</a:t>
            </a:r>
          </a:p>
          <a:p>
            <a:pPr algn="l">
              <a:buFont typeface="Arial" panose="020B0604020202020204" pitchFamily="34" charset="0"/>
              <a:buChar char="•"/>
            </a:pPr>
            <a:r>
              <a:rPr lang="en-US" b="0" i="0" dirty="0">
                <a:solidFill>
                  <a:srgbClr val="000000"/>
                </a:solidFill>
                <a:effectLst/>
                <a:latin typeface="Verdana" panose="020B0604030504040204" pitchFamily="34" charset="0"/>
              </a:rPr>
              <a:t>RIA Financial Services Ltd.</a:t>
            </a:r>
          </a:p>
          <a:p>
            <a:pPr algn="l">
              <a:buFont typeface="Arial" panose="020B0604020202020204" pitchFamily="34" charset="0"/>
              <a:buChar char="•"/>
            </a:pPr>
            <a:r>
              <a:rPr lang="en-US" b="0" i="0" dirty="0">
                <a:solidFill>
                  <a:srgbClr val="000000"/>
                </a:solidFill>
                <a:effectLst/>
                <a:latin typeface="Verdana" panose="020B0604030504040204" pitchFamily="34" charset="0"/>
              </a:rPr>
              <a:t>TransferWise Ltd.</a:t>
            </a:r>
          </a:p>
          <a:p>
            <a:pPr algn="l">
              <a:buFont typeface="Arial" panose="020B0604020202020204" pitchFamily="34" charset="0"/>
              <a:buChar char="•"/>
            </a:pPr>
            <a:r>
              <a:rPr lang="en-US" b="0" i="0" dirty="0">
                <a:solidFill>
                  <a:srgbClr val="000000"/>
                </a:solidFill>
                <a:effectLst/>
                <a:latin typeface="Verdana" panose="020B0604030504040204" pitchFamily="34" charset="0"/>
              </a:rPr>
              <a:t>UAE Exchange</a:t>
            </a:r>
          </a:p>
          <a:p>
            <a:pPr algn="l">
              <a:buFont typeface="Arial" panose="020B0604020202020204" pitchFamily="34" charset="0"/>
              <a:buChar char="•"/>
            </a:pPr>
            <a:r>
              <a:rPr lang="en-US" b="0" i="0" dirty="0">
                <a:solidFill>
                  <a:srgbClr val="000000"/>
                </a:solidFill>
                <a:effectLst/>
                <a:latin typeface="Verdana" panose="020B0604030504040204" pitchFamily="34" charset="0"/>
              </a:rPr>
              <a:t>Wells Fargo</a:t>
            </a:r>
          </a:p>
          <a:p>
            <a:pPr algn="l">
              <a:buFont typeface="Arial" panose="020B0604020202020204" pitchFamily="34" charset="0"/>
              <a:buChar char="•"/>
            </a:pPr>
            <a:r>
              <a:rPr lang="en-US" b="0" i="0" dirty="0">
                <a:solidFill>
                  <a:srgbClr val="000000"/>
                </a:solidFill>
                <a:effectLst/>
                <a:latin typeface="Verdana" panose="020B0604030504040204" pitchFamily="34" charset="0"/>
              </a:rPr>
              <a:t>Western Union Holdings Inc.</a:t>
            </a:r>
          </a:p>
          <a:p>
            <a:pPr algn="l">
              <a:buFont typeface="Arial" panose="020B0604020202020204" pitchFamily="34" charset="0"/>
              <a:buChar char="•"/>
            </a:pPr>
            <a:r>
              <a:rPr lang="en-US" b="0" i="0" dirty="0">
                <a:solidFill>
                  <a:srgbClr val="000000"/>
                </a:solidFill>
                <a:effectLst/>
                <a:latin typeface="Verdana" panose="020B0604030504040204" pitchFamily="34" charset="0"/>
              </a:rPr>
              <a:t>XOOM</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(Note: we include the maximum-to-maximum top/key companies in the final report with the recent development, partnership, and acquisition of the companies.)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2"/>
              </a:rPr>
              <a:t>https://www.marketstatsville.com/global-remittance-market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69650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5722</TotalTime>
  <Words>1352</Words>
  <Application>Microsoft Office PowerPoint</Application>
  <PresentationFormat>Widescreen</PresentationFormat>
  <Paragraphs>77</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557</cp:revision>
  <dcterms:created xsi:type="dcterms:W3CDTF">2017-04-19T06:29:38Z</dcterms:created>
  <dcterms:modified xsi:type="dcterms:W3CDTF">2023-11-02T10:29:46Z</dcterms:modified>
</cp:coreProperties>
</file>