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736" r:id="rId2"/>
  </p:sldMasterIdLst>
  <p:notesMasterIdLst>
    <p:notesMasterId r:id="rId27"/>
  </p:notesMasterIdLst>
  <p:sldIdLst>
    <p:sldId id="256" r:id="rId3"/>
    <p:sldId id="297" r:id="rId4"/>
    <p:sldId id="259" r:id="rId5"/>
    <p:sldId id="260" r:id="rId6"/>
    <p:sldId id="261" r:id="rId7"/>
    <p:sldId id="265" r:id="rId8"/>
    <p:sldId id="262" r:id="rId9"/>
    <p:sldId id="263" r:id="rId10"/>
    <p:sldId id="298" r:id="rId11"/>
    <p:sldId id="266" r:id="rId12"/>
    <p:sldId id="264" r:id="rId13"/>
    <p:sldId id="304" r:id="rId14"/>
    <p:sldId id="267" r:id="rId15"/>
    <p:sldId id="268" r:id="rId16"/>
    <p:sldId id="274" r:id="rId17"/>
    <p:sldId id="299" r:id="rId18"/>
    <p:sldId id="301" r:id="rId19"/>
    <p:sldId id="270" r:id="rId20"/>
    <p:sldId id="279" r:id="rId21"/>
    <p:sldId id="302" r:id="rId22"/>
    <p:sldId id="303" r:id="rId23"/>
    <p:sldId id="305" r:id="rId24"/>
    <p:sldId id="278" r:id="rId25"/>
    <p:sldId id="275" r:id="rId26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Instrument Sans" panose="020B0604020202020204" charset="0"/>
      <p:regular r:id="rId32"/>
      <p:bold r:id="rId33"/>
      <p:italic r:id="rId34"/>
      <p:boldItalic r:id="rId35"/>
    </p:embeddedFont>
    <p:embeddedFont>
      <p:font typeface="Nunito Light" pitchFamily="2" charset="0"/>
      <p:regular r:id="rId36"/>
      <p: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Raleway" pitchFamily="2" charset="0"/>
      <p:regular r:id="rId46"/>
      <p:bold r:id="rId47"/>
      <p:italic r:id="rId48"/>
      <p:boldItalic r:id="rId49"/>
    </p:embeddedFont>
    <p:embeddedFont>
      <p:font typeface="Schibsted Grotesk" panose="020B060402020202020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7209FB-853A-4F51-80B2-8E5C1C25745F}">
  <a:tblStyle styleId="{547209FB-853A-4F51-80B2-8E5C1C2574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9AB033-1D5D-4FCB-BCBD-D25F14399D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" Target="slides/slide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f32ac51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f32ac51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8661f04b0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8661f04b0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8680c3840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8680c3840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8680c384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8680c384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65f85376ef_0_1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65f85376ef_0_1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65f85376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65f85376e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8680c3840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8680c3840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28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098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944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829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347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301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5665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073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23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82700" y="1323963"/>
            <a:ext cx="4317900" cy="23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82700" y="3809088"/>
            <a:ext cx="4317900" cy="45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743375" y="1103425"/>
            <a:ext cx="2760600" cy="338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995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104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906900" y="2084775"/>
            <a:ext cx="343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906900" y="2724500"/>
            <a:ext cx="3436500" cy="18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5115475" y="941475"/>
            <a:ext cx="2760600" cy="338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231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24713" y="2841150"/>
            <a:ext cx="3830400" cy="13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524713" y="1591150"/>
            <a:ext cx="1219800" cy="97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>
            <a:off x="850263" y="596025"/>
            <a:ext cx="2760600" cy="338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038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724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330385" y="2181750"/>
            <a:ext cx="2505600" cy="1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503525" y="2181750"/>
            <a:ext cx="2505600" cy="1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503525" y="1704748"/>
            <a:ext cx="25056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330400" y="1704748"/>
            <a:ext cx="25056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122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937625" y="2149648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2"/>
          </p:nvPr>
        </p:nvSpPr>
        <p:spPr>
          <a:xfrm>
            <a:off x="3484347" y="2149648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6031075" y="2149648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"/>
          </p:nvPr>
        </p:nvSpPr>
        <p:spPr>
          <a:xfrm>
            <a:off x="937625" y="1672650"/>
            <a:ext cx="21753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3484350" y="1672650"/>
            <a:ext cx="21753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6"/>
          </p:nvPr>
        </p:nvSpPr>
        <p:spPr>
          <a:xfrm>
            <a:off x="6031075" y="1672650"/>
            <a:ext cx="21753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66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253224" y="17489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2"/>
          </p:nvPr>
        </p:nvSpPr>
        <p:spPr>
          <a:xfrm>
            <a:off x="5079776" y="17489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3"/>
          </p:nvPr>
        </p:nvSpPr>
        <p:spPr>
          <a:xfrm>
            <a:off x="1253224" y="348567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4"/>
          </p:nvPr>
        </p:nvSpPr>
        <p:spPr>
          <a:xfrm>
            <a:off x="5079776" y="348567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5"/>
          </p:nvPr>
        </p:nvSpPr>
        <p:spPr>
          <a:xfrm>
            <a:off x="1253224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6"/>
          </p:nvPr>
        </p:nvSpPr>
        <p:spPr>
          <a:xfrm>
            <a:off x="1253224" y="31924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7"/>
          </p:nvPr>
        </p:nvSpPr>
        <p:spPr>
          <a:xfrm>
            <a:off x="5079749" y="14555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8"/>
          </p:nvPr>
        </p:nvSpPr>
        <p:spPr>
          <a:xfrm>
            <a:off x="5079749" y="31924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892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720000" y="175323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2"/>
          </p:nvPr>
        </p:nvSpPr>
        <p:spPr>
          <a:xfrm>
            <a:off x="3578999" y="175323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3"/>
          </p:nvPr>
        </p:nvSpPr>
        <p:spPr>
          <a:xfrm>
            <a:off x="720000" y="349330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4"/>
          </p:nvPr>
        </p:nvSpPr>
        <p:spPr>
          <a:xfrm>
            <a:off x="3578999" y="349330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5"/>
          </p:nvPr>
        </p:nvSpPr>
        <p:spPr>
          <a:xfrm>
            <a:off x="6437997" y="1753236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6"/>
          </p:nvPr>
        </p:nvSpPr>
        <p:spPr>
          <a:xfrm>
            <a:off x="6437997" y="349330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7"/>
          </p:nvPr>
        </p:nvSpPr>
        <p:spPr>
          <a:xfrm>
            <a:off x="720000" y="1455550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8"/>
          </p:nvPr>
        </p:nvSpPr>
        <p:spPr>
          <a:xfrm>
            <a:off x="3578999" y="1455550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9"/>
          </p:nvPr>
        </p:nvSpPr>
        <p:spPr>
          <a:xfrm>
            <a:off x="6437997" y="1455550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13"/>
          </p:nvPr>
        </p:nvSpPr>
        <p:spPr>
          <a:xfrm>
            <a:off x="720000" y="3192402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14"/>
          </p:nvPr>
        </p:nvSpPr>
        <p:spPr>
          <a:xfrm>
            <a:off x="3578999" y="3192402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5"/>
          </p:nvPr>
        </p:nvSpPr>
        <p:spPr>
          <a:xfrm>
            <a:off x="6437997" y="3192402"/>
            <a:ext cx="198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49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2483575" y="539498"/>
            <a:ext cx="59472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483575" y="1797838"/>
            <a:ext cx="4344900" cy="49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-45900" y="3206813"/>
            <a:ext cx="4572000" cy="2100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792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60100" y="264475"/>
            <a:ext cx="8623800" cy="460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135700" y="2702375"/>
            <a:ext cx="3393600" cy="18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3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51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050850" y="1225300"/>
            <a:ext cx="2402100" cy="11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6050850" y="2408950"/>
            <a:ext cx="24021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713225" y="539500"/>
            <a:ext cx="2760600" cy="338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4"/>
          <p:cNvSpPr>
            <a:spLocks noGrp="1"/>
          </p:cNvSpPr>
          <p:nvPr>
            <p:ph type="pic" idx="3"/>
          </p:nvPr>
        </p:nvSpPr>
        <p:spPr>
          <a:xfrm>
            <a:off x="3847338" y="1220300"/>
            <a:ext cx="1830000" cy="3383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605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822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4572032" y="539500"/>
            <a:ext cx="3778200" cy="1058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1"/>
          </p:nvPr>
        </p:nvSpPr>
        <p:spPr>
          <a:xfrm>
            <a:off x="4572000" y="1612350"/>
            <a:ext cx="37782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713225" y="879900"/>
            <a:ext cx="2266800" cy="2778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1"/>
          <p:cNvSpPr>
            <a:spLocks noGrp="1"/>
          </p:cNvSpPr>
          <p:nvPr>
            <p:ph type="pic" idx="3"/>
          </p:nvPr>
        </p:nvSpPr>
        <p:spPr>
          <a:xfrm>
            <a:off x="2453125" y="2606900"/>
            <a:ext cx="1629300" cy="199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3955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3462600" cy="29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4340050" y="1760675"/>
            <a:ext cx="4071600" cy="2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8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44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350"/>
            </a:lvl1pPr>
            <a:lvl2pPr>
              <a:buClr>
                <a:schemeClr val="accent1">
                  <a:lumMod val="75000"/>
                </a:schemeClr>
              </a:buClr>
              <a:defRPr sz="1200"/>
            </a:lvl2pPr>
            <a:lvl3pPr>
              <a:buClr>
                <a:schemeClr val="accent1">
                  <a:lumMod val="75000"/>
                </a:schemeClr>
              </a:buClr>
              <a:defRPr sz="1050"/>
            </a:lvl3pPr>
            <a:lvl4pPr>
              <a:buClr>
                <a:schemeClr val="accent1">
                  <a:lumMod val="75000"/>
                </a:schemeClr>
              </a:buClr>
              <a:defRPr sz="900"/>
            </a:lvl4pPr>
            <a:lvl5pPr>
              <a:buClr>
                <a:schemeClr val="accent1">
                  <a:lumMod val="75000"/>
                </a:schemeClr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350"/>
            </a:lvl1pPr>
            <a:lvl2pPr>
              <a:buClr>
                <a:schemeClr val="accent1">
                  <a:lumMod val="75000"/>
                </a:schemeClr>
              </a:buClr>
              <a:defRPr sz="1200"/>
            </a:lvl2pPr>
            <a:lvl3pPr>
              <a:buClr>
                <a:schemeClr val="accent1">
                  <a:lumMod val="75000"/>
                </a:schemeClr>
              </a:buClr>
              <a:defRPr sz="1050"/>
            </a:lvl3pPr>
            <a:lvl4pPr>
              <a:buClr>
                <a:schemeClr val="accent1">
                  <a:lumMod val="75000"/>
                </a:schemeClr>
              </a:buClr>
              <a:defRPr sz="900"/>
            </a:lvl4pPr>
            <a:lvl5pPr>
              <a:buClr>
                <a:schemeClr val="accent1">
                  <a:lumMod val="75000"/>
                </a:schemeClr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575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350"/>
            </a:lvl1pPr>
            <a:lvl2pPr>
              <a:buClr>
                <a:schemeClr val="accent1">
                  <a:lumMod val="75000"/>
                </a:schemeClr>
              </a:buClr>
              <a:defRPr sz="1200"/>
            </a:lvl2pPr>
            <a:lvl3pPr>
              <a:buClr>
                <a:schemeClr val="accent1">
                  <a:lumMod val="75000"/>
                </a:schemeClr>
              </a:buClr>
              <a:defRPr sz="1050"/>
            </a:lvl3pPr>
            <a:lvl4pPr>
              <a:buClr>
                <a:schemeClr val="accent1">
                  <a:lumMod val="75000"/>
                </a:schemeClr>
              </a:buClr>
              <a:defRPr sz="900"/>
            </a:lvl4pPr>
            <a:lvl5pPr>
              <a:buClr>
                <a:schemeClr val="accent1">
                  <a:lumMod val="75000"/>
                </a:schemeClr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350"/>
            </a:lvl1pPr>
            <a:lvl2pPr>
              <a:buClr>
                <a:schemeClr val="accent1">
                  <a:lumMod val="75000"/>
                </a:schemeClr>
              </a:buClr>
              <a:defRPr sz="1200"/>
            </a:lvl2pPr>
            <a:lvl3pPr>
              <a:buClr>
                <a:schemeClr val="accent1">
                  <a:lumMod val="75000"/>
                </a:schemeClr>
              </a:buClr>
              <a:defRPr sz="1050"/>
            </a:lvl3pPr>
            <a:lvl4pPr>
              <a:buClr>
                <a:schemeClr val="accent1">
                  <a:lumMod val="75000"/>
                </a:schemeClr>
              </a:buClr>
              <a:defRPr sz="900"/>
            </a:lvl4pPr>
            <a:lvl5pPr>
              <a:buClr>
                <a:schemeClr val="accent1">
                  <a:lumMod val="75000"/>
                </a:schemeClr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623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9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055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9" r:id="rId30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mbicaenterprises.in/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quiryi46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s://www.shotblastingmachines.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ctrTitle"/>
          </p:nvPr>
        </p:nvSpPr>
        <p:spPr>
          <a:xfrm>
            <a:off x="4513880" y="1100438"/>
            <a:ext cx="4317900" cy="23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Shot Blasting Machine </a:t>
            </a:r>
            <a:r>
              <a:rPr lang="en-IN" sz="4000" b="0" dirty="0" err="1">
                <a:solidFill>
                  <a:schemeClr val="accent1"/>
                </a:solidFill>
              </a:rPr>
              <a:t>Ambica</a:t>
            </a:r>
            <a:r>
              <a:rPr lang="en-IN" sz="4000" b="0" dirty="0">
                <a:solidFill>
                  <a:schemeClr val="accent1"/>
                </a:solidFill>
              </a:rPr>
              <a:t> Enterprises</a:t>
            </a:r>
            <a:endParaRPr sz="4000" b="0" dirty="0">
              <a:solidFill>
                <a:schemeClr val="accent1"/>
              </a:solidFill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4513880" y="3585563"/>
            <a:ext cx="43179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Enhancing Surface Finishing Solutions</a:t>
            </a:r>
            <a:endParaRPr dirty="0"/>
          </a:p>
        </p:txBody>
      </p:sp>
      <p:sp>
        <p:nvSpPr>
          <p:cNvPr id="4" name="AutoShape 2" descr="Shot Blasting Machine">
            <a:extLst>
              <a:ext uri="{FF2B5EF4-FFF2-40B4-BE49-F238E27FC236}">
                <a16:creationId xmlns:a16="http://schemas.microsoft.com/office/drawing/2014/main" id="{62F0B23B-456C-46D0-A2B7-4946CBBF6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56619C-CED7-D2FB-3D7E-F0F6975C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6" y="-81737"/>
            <a:ext cx="3039752" cy="4743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84116F1-3065-460D-C411-7AA53568B9F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953" r="953"/>
          <a:stretch>
            <a:fillRect/>
          </a:stretch>
        </p:blipFill>
        <p:spPr>
          <a:xfrm>
            <a:off x="1324935" y="414595"/>
            <a:ext cx="7182524" cy="3831629"/>
          </a:xfrm>
        </p:spPr>
      </p:pic>
      <p:sp>
        <p:nvSpPr>
          <p:cNvPr id="8" name="Google Shape;418;p37"/>
          <p:cNvSpPr txBox="1">
            <a:spLocks/>
          </p:cNvSpPr>
          <p:nvPr/>
        </p:nvSpPr>
        <p:spPr>
          <a:xfrm>
            <a:off x="4571999" y="362556"/>
            <a:ext cx="4029308" cy="39492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2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IN" sz="4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Applications of Shot Blasting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title"/>
          </p:nvPr>
        </p:nvSpPr>
        <p:spPr>
          <a:xfrm>
            <a:off x="1222864" y="445025"/>
            <a:ext cx="72011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Applications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375" name="Google Shape;375;p35"/>
          <p:cNvSpPr txBox="1">
            <a:spLocks noGrp="1"/>
          </p:cNvSpPr>
          <p:nvPr>
            <p:ph type="subTitle" idx="1"/>
          </p:nvPr>
        </p:nvSpPr>
        <p:spPr>
          <a:xfrm>
            <a:off x="1587137" y="1641726"/>
            <a:ext cx="21846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Used for cleaning and preparing automotive components such as chassis, engine parts, and wheels.</a:t>
            </a:r>
            <a:endParaRPr sz="1400" dirty="0"/>
          </a:p>
        </p:txBody>
      </p:sp>
      <p:sp>
        <p:nvSpPr>
          <p:cNvPr id="376" name="Google Shape;376;p35"/>
          <p:cNvSpPr txBox="1">
            <a:spLocks noGrp="1"/>
          </p:cNvSpPr>
          <p:nvPr>
            <p:ph type="subTitle" idx="2"/>
          </p:nvPr>
        </p:nvSpPr>
        <p:spPr>
          <a:xfrm>
            <a:off x="4081864" y="1641726"/>
            <a:ext cx="21846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Critical for surface preparation of aircraft components to meet stringent quality and safety standards.</a:t>
            </a:r>
            <a:endParaRPr sz="1400" dirty="0"/>
          </a:p>
        </p:txBody>
      </p:sp>
      <p:sp>
        <p:nvSpPr>
          <p:cNvPr id="377" name="Google Shape;377;p35"/>
          <p:cNvSpPr txBox="1">
            <a:spLocks noGrp="1"/>
          </p:cNvSpPr>
          <p:nvPr>
            <p:ph type="subTitle" idx="3"/>
          </p:nvPr>
        </p:nvSpPr>
        <p:spPr>
          <a:xfrm>
            <a:off x="1587137" y="3381790"/>
            <a:ext cx="21846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Removes scale, rust, and other surface contaminants from metal parts for welding, painting, or finishing.</a:t>
            </a:r>
            <a:endParaRPr sz="1400" dirty="0"/>
          </a:p>
        </p:txBody>
      </p:sp>
      <p:sp>
        <p:nvSpPr>
          <p:cNvPr id="378" name="Google Shape;378;p35"/>
          <p:cNvSpPr txBox="1">
            <a:spLocks noGrp="1"/>
          </p:cNvSpPr>
          <p:nvPr>
            <p:ph type="subTitle" idx="4"/>
          </p:nvPr>
        </p:nvSpPr>
        <p:spPr>
          <a:xfrm>
            <a:off x="4081864" y="3381790"/>
            <a:ext cx="21846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Prepares molds, castings, and other foundry components for further processing or finishing.</a:t>
            </a:r>
            <a:endParaRPr sz="1400" dirty="0"/>
          </a:p>
        </p:txBody>
      </p:sp>
      <p:sp>
        <p:nvSpPr>
          <p:cNvPr id="382" name="Google Shape;382;p35"/>
          <p:cNvSpPr txBox="1">
            <a:spLocks noGrp="1"/>
          </p:cNvSpPr>
          <p:nvPr>
            <p:ph type="subTitle" idx="5"/>
          </p:nvPr>
        </p:nvSpPr>
        <p:spPr>
          <a:xfrm>
            <a:off x="6437997" y="2390769"/>
            <a:ext cx="1986000" cy="100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Prepares surfaces for coatings or repairs in construction projects such as bridges, highways, and buildings.</a:t>
            </a:r>
            <a:endParaRPr sz="14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subTitle" idx="7"/>
          </p:nvPr>
        </p:nvSpPr>
        <p:spPr>
          <a:xfrm>
            <a:off x="1587137" y="1344040"/>
            <a:ext cx="218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Automotive Industry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8"/>
          </p:nvPr>
        </p:nvSpPr>
        <p:spPr>
          <a:xfrm>
            <a:off x="4081864" y="1344040"/>
            <a:ext cx="218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Aerospace Industry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381" name="Google Shape;381;p35"/>
          <p:cNvSpPr txBox="1">
            <a:spLocks noGrp="1"/>
          </p:cNvSpPr>
          <p:nvPr>
            <p:ph type="subTitle" idx="9"/>
          </p:nvPr>
        </p:nvSpPr>
        <p:spPr>
          <a:xfrm>
            <a:off x="6437997" y="2059987"/>
            <a:ext cx="1986000" cy="342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Construction Sector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384" name="Google Shape;384;p35"/>
          <p:cNvSpPr txBox="1">
            <a:spLocks noGrp="1"/>
          </p:cNvSpPr>
          <p:nvPr>
            <p:ph type="subTitle" idx="13"/>
          </p:nvPr>
        </p:nvSpPr>
        <p:spPr>
          <a:xfrm>
            <a:off x="1587137" y="3080892"/>
            <a:ext cx="218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Metal Fabrication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385" name="Google Shape;385;p35"/>
          <p:cNvSpPr txBox="1">
            <a:spLocks noGrp="1"/>
          </p:cNvSpPr>
          <p:nvPr>
            <p:ph type="subTitle" idx="14"/>
          </p:nvPr>
        </p:nvSpPr>
        <p:spPr>
          <a:xfrm>
            <a:off x="4081864" y="3080892"/>
            <a:ext cx="21846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Foundries</a:t>
            </a:r>
            <a:endParaRPr sz="1400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260143-CEAC-E7C9-6A27-BE6F27AC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88E55D7-0B21-DD67-A634-89752725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Advantages of </a:t>
            </a:r>
            <a:r>
              <a:rPr lang="en-IN" sz="3200" b="1" dirty="0">
                <a:solidFill>
                  <a:schemeClr val="accent1"/>
                </a:solidFill>
              </a:rPr>
              <a:t>Shot Blasting</a:t>
            </a:r>
            <a:endParaRPr sz="3200" b="1" dirty="0">
              <a:solidFill>
                <a:schemeClr val="accent1"/>
              </a:solidFill>
            </a:endParaRPr>
          </a:p>
        </p:txBody>
      </p:sp>
      <p:sp>
        <p:nvSpPr>
          <p:cNvPr id="2" name="Google Shape;445;p39">
            <a:extLst>
              <a:ext uri="{FF2B5EF4-FFF2-40B4-BE49-F238E27FC236}">
                <a16:creationId xmlns:a16="http://schemas.microsoft.com/office/drawing/2014/main" id="{EE969629-F9A3-C7E0-8458-5DFA78D83C0C}"/>
              </a:ext>
            </a:extLst>
          </p:cNvPr>
          <p:cNvSpPr txBox="1"/>
          <p:nvPr/>
        </p:nvSpPr>
        <p:spPr>
          <a:xfrm>
            <a:off x="1457093" y="1288178"/>
            <a:ext cx="6705007" cy="280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Efficient Surface Cleaning: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Removes contaminants, rust, scale, and old coatings effectively.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Improves Adhesion for Coatings: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Creates a roughened surface profile that enhances the adhesion of coatings.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Increases Surface Hardness: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Shot peening can induce compressive stress, improving the fatigue life and durability of components.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Cost-effective Solution: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Provides a fast and efficient method for surface preparation, reducing overall processing time and costs.</a:t>
            </a:r>
            <a:endParaRPr sz="1200" dirty="0">
              <a:solidFill>
                <a:schemeClr val="dk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E2195-86BA-E5B3-8AAB-736132B1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Considerations Before Choosing a Shot Blasting Machine</a:t>
            </a:r>
            <a:endParaRPr dirty="0"/>
          </a:p>
        </p:txBody>
      </p:sp>
      <p:sp>
        <p:nvSpPr>
          <p:cNvPr id="2" name="Google Shape;445;p39">
            <a:extLst>
              <a:ext uri="{FF2B5EF4-FFF2-40B4-BE49-F238E27FC236}">
                <a16:creationId xmlns:a16="http://schemas.microsoft.com/office/drawing/2014/main" id="{CC283B20-16FE-147F-B820-699525A9104D}"/>
              </a:ext>
            </a:extLst>
          </p:cNvPr>
          <p:cNvSpPr txBox="1"/>
          <p:nvPr/>
        </p:nvSpPr>
        <p:spPr>
          <a:xfrm>
            <a:off x="1517747" y="1726793"/>
            <a:ext cx="6705007" cy="265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Type of Material to be Processed: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Consider the material composition, size, and shape of the parts to be treated.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Surface Finish Requirements: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Determine the desired surface roughness, cleanliness, and uniformity.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Throughput Capacity: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Evaluate the required processing capacity in terms of parts per hour or square meters per hour.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Floor Space Availability: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Consider the available space for installing and operating the shot blasting machine.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Budget Constraints: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Determine the budget allocation for the purchase, installation, and maintenance of the equipment.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35F48-27FD-36E6-7308-E66D1071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>
            <a:spLocks noGrp="1"/>
          </p:cNvSpPr>
          <p:nvPr>
            <p:ph type="title"/>
          </p:nvPr>
        </p:nvSpPr>
        <p:spPr>
          <a:xfrm>
            <a:off x="5858608" y="1225300"/>
            <a:ext cx="2757568" cy="11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About </a:t>
            </a:r>
            <a:r>
              <a:rPr lang="en-IN" b="1" i="0" dirty="0" err="1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Ambica</a:t>
            </a:r>
            <a:r>
              <a:rPr lang="en-IN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 Enterprises</a:t>
            </a:r>
            <a:endParaRPr b="0" dirty="0">
              <a:solidFill>
                <a:schemeClr val="accent1"/>
              </a:solidFill>
            </a:endParaRPr>
          </a:p>
        </p:txBody>
      </p:sp>
      <p:sp>
        <p:nvSpPr>
          <p:cNvPr id="564" name="Google Shape;564;p45"/>
          <p:cNvSpPr txBox="1">
            <a:spLocks noGrp="1"/>
          </p:cNvSpPr>
          <p:nvPr>
            <p:ph type="subTitle" idx="1"/>
          </p:nvPr>
        </p:nvSpPr>
        <p:spPr>
          <a:xfrm>
            <a:off x="5858608" y="2408950"/>
            <a:ext cx="2594342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Ambica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Enterprises is a leading provider of surface finishing solutions, specializing in shot blasting machines and related equipment.</a:t>
            </a:r>
            <a:endParaRPr dirty="0"/>
          </a:p>
        </p:txBody>
      </p:sp>
      <p:pic>
        <p:nvPicPr>
          <p:cNvPr id="6146" name="Picture 2" descr="Shot Blasting Machine Working Principle | by Jai Singh | Medium">
            <a:extLst>
              <a:ext uri="{FF2B5EF4-FFF2-40B4-BE49-F238E27FC236}">
                <a16:creationId xmlns:a16="http://schemas.microsoft.com/office/drawing/2014/main" id="{50EC71B2-BE83-C7A5-513D-5CE39E11E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4"/>
          <a:stretch/>
        </p:blipFill>
        <p:spPr bwMode="auto">
          <a:xfrm>
            <a:off x="1708913" y="1052367"/>
            <a:ext cx="2757569" cy="375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355B-4E50-7591-D83A-CB05A80F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56" y="325768"/>
            <a:ext cx="7330394" cy="1146600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Expertise in Surface Finishing Solutions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8B1DA-54FE-F307-728E-84BF3A04F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1640" y="1565413"/>
            <a:ext cx="2491310" cy="2738958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 15+ years of experience and expertise, we offer innovative solutions tailored to meet our customers' specific requirements.</a:t>
            </a:r>
            <a:endParaRPr lang="en-IN" dirty="0"/>
          </a:p>
        </p:txBody>
      </p:sp>
      <p:pic>
        <p:nvPicPr>
          <p:cNvPr id="7170" name="Picture 2" descr="Shot Blasting Machine and Equipments | Ambica Enterprises | by Sanjay Singh  Rajput | Medium">
            <a:extLst>
              <a:ext uri="{FF2B5EF4-FFF2-40B4-BE49-F238E27FC236}">
                <a16:creationId xmlns:a16="http://schemas.microsoft.com/office/drawing/2014/main" id="{63E0705B-73D3-962E-47CD-176A1A264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4"/>
          <a:stretch/>
        </p:blipFill>
        <p:spPr bwMode="auto">
          <a:xfrm>
            <a:off x="1671811" y="1727168"/>
            <a:ext cx="3434575" cy="2881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5139929-8794-B249-C3F8-ECFF32A7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4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617D-9631-FFC9-FCA9-02BA5864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61" y="619586"/>
            <a:ext cx="7107044" cy="1146600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Range of Shot Blasting Machines Offered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31B1E-0EB5-0451-5AED-9762907FD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991" y="2058300"/>
            <a:ext cx="2402100" cy="1026900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Our product portfolio includes a wide range of shot blasting machines suitable for various industries and applications.</a:t>
            </a:r>
            <a:endParaRPr lang="en-IN" dirty="0"/>
          </a:p>
        </p:txBody>
      </p:sp>
      <p:pic>
        <p:nvPicPr>
          <p:cNvPr id="8196" name="Picture 4" descr="Upgrade Your Blasting Process with Ambica Enterprises Shot Blasting Machines!  | by Nayan singh kushwaha | Mar, 2024 | Medium">
            <a:extLst>
              <a:ext uri="{FF2B5EF4-FFF2-40B4-BE49-F238E27FC236}">
                <a16:creationId xmlns:a16="http://schemas.microsoft.com/office/drawing/2014/main" id="{A8DF4F99-1182-BCC5-1CC5-30AAA14AD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9"/>
          <a:stretch/>
        </p:blipFill>
        <p:spPr bwMode="auto">
          <a:xfrm>
            <a:off x="4661210" y="1805166"/>
            <a:ext cx="3783980" cy="3230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1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Product Portfolio</a:t>
            </a:r>
            <a:endParaRPr dirty="0"/>
          </a:p>
        </p:txBody>
      </p:sp>
      <p:sp>
        <p:nvSpPr>
          <p:cNvPr id="468" name="Google Shape;468;p41"/>
          <p:cNvSpPr txBox="1"/>
          <p:nvPr/>
        </p:nvSpPr>
        <p:spPr>
          <a:xfrm flipH="1">
            <a:off x="1240701" y="160998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Wheel Blast Machines</a:t>
            </a:r>
          </a:p>
        </p:txBody>
      </p:sp>
      <p:sp>
        <p:nvSpPr>
          <p:cNvPr id="469" name="Google Shape;469;p41"/>
          <p:cNvSpPr txBox="1"/>
          <p:nvPr/>
        </p:nvSpPr>
        <p:spPr>
          <a:xfrm flipH="1">
            <a:off x="2797494" y="160998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Air Blast Machines</a:t>
            </a:r>
            <a:endParaRPr lang="en-IN" sz="24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 flipH="1">
            <a:off x="4354286" y="160998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Tumble Blast Machines</a:t>
            </a:r>
            <a:endParaRPr lang="en-US" sz="24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 flipH="1">
            <a:off x="5911079" y="160998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Table Blast Machines</a:t>
            </a:r>
            <a:endParaRPr lang="en-US" sz="24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 flipH="1">
            <a:off x="2019097" y="322483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Sand Blasting Machine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 flipH="1">
            <a:off x="3575890" y="322483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Shot Blasting Machine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 flipH="1">
            <a:off x="5132683" y="322483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Abrasive Blasting Machines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 flipH="1">
            <a:off x="6689475" y="3224838"/>
            <a:ext cx="121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Grit Blasting Machine</a:t>
            </a:r>
            <a:endParaRPr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6" name="Google Shape;476;p41"/>
          <p:cNvGrpSpPr/>
          <p:nvPr/>
        </p:nvGrpSpPr>
        <p:grpSpPr>
          <a:xfrm>
            <a:off x="1037548" y="2688370"/>
            <a:ext cx="7068925" cy="78600"/>
            <a:chOff x="1038160" y="2724620"/>
            <a:chExt cx="7068925" cy="78600"/>
          </a:xfrm>
        </p:grpSpPr>
        <p:cxnSp>
          <p:nvCxnSpPr>
            <p:cNvPr id="477" name="Google Shape;477;p41"/>
            <p:cNvCxnSpPr/>
            <p:nvPr/>
          </p:nvCxnSpPr>
          <p:spPr>
            <a:xfrm>
              <a:off x="1116750" y="2763925"/>
              <a:ext cx="6910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1"/>
            <p:cNvSpPr/>
            <p:nvPr/>
          </p:nvSpPr>
          <p:spPr>
            <a:xfrm>
              <a:off x="1038160" y="2724620"/>
              <a:ext cx="78600" cy="78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8028485" y="2724620"/>
              <a:ext cx="78600" cy="78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</p:grpSp>
      <p:cxnSp>
        <p:nvCxnSpPr>
          <p:cNvPr id="480" name="Google Shape;480;p41"/>
          <p:cNvCxnSpPr>
            <a:stCxn id="468" idx="2"/>
          </p:cNvCxnSpPr>
          <p:nvPr/>
        </p:nvCxnSpPr>
        <p:spPr>
          <a:xfrm>
            <a:off x="1850601" y="2182688"/>
            <a:ext cx="0" cy="5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1" name="Google Shape;481;p41"/>
          <p:cNvCxnSpPr>
            <a:stCxn id="472" idx="0"/>
          </p:cNvCxnSpPr>
          <p:nvPr/>
        </p:nvCxnSpPr>
        <p:spPr>
          <a:xfrm rot="10800000">
            <a:off x="2628997" y="2733138"/>
            <a:ext cx="0" cy="49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2" name="Google Shape;482;p41"/>
          <p:cNvCxnSpPr>
            <a:stCxn id="469" idx="2"/>
          </p:cNvCxnSpPr>
          <p:nvPr/>
        </p:nvCxnSpPr>
        <p:spPr>
          <a:xfrm>
            <a:off x="3407394" y="2182688"/>
            <a:ext cx="0" cy="55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3" name="Google Shape;483;p41"/>
          <p:cNvCxnSpPr>
            <a:stCxn id="473" idx="0"/>
          </p:cNvCxnSpPr>
          <p:nvPr/>
        </p:nvCxnSpPr>
        <p:spPr>
          <a:xfrm rot="10800000">
            <a:off x="4185790" y="2730438"/>
            <a:ext cx="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4" name="Google Shape;484;p41"/>
          <p:cNvCxnSpPr>
            <a:stCxn id="470" idx="2"/>
          </p:cNvCxnSpPr>
          <p:nvPr/>
        </p:nvCxnSpPr>
        <p:spPr>
          <a:xfrm>
            <a:off x="4964186" y="2182688"/>
            <a:ext cx="0" cy="55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5" name="Google Shape;485;p41"/>
          <p:cNvCxnSpPr>
            <a:stCxn id="474" idx="0"/>
          </p:cNvCxnSpPr>
          <p:nvPr/>
        </p:nvCxnSpPr>
        <p:spPr>
          <a:xfrm rot="10800000">
            <a:off x="5742583" y="2725938"/>
            <a:ext cx="0" cy="49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6" name="Google Shape;486;p41"/>
          <p:cNvCxnSpPr>
            <a:stCxn id="471" idx="2"/>
          </p:cNvCxnSpPr>
          <p:nvPr/>
        </p:nvCxnSpPr>
        <p:spPr>
          <a:xfrm>
            <a:off x="6520979" y="2182688"/>
            <a:ext cx="0" cy="54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87" name="Google Shape;487;p41"/>
          <p:cNvCxnSpPr>
            <a:stCxn id="475" idx="0"/>
          </p:cNvCxnSpPr>
          <p:nvPr/>
        </p:nvCxnSpPr>
        <p:spPr>
          <a:xfrm rot="10800000">
            <a:off x="7299375" y="2730438"/>
            <a:ext cx="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28D02CF5-1E97-F559-4D79-7B4AFCEA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0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Product</a:t>
            </a:r>
            <a:endParaRPr dirty="0"/>
          </a:p>
        </p:txBody>
      </p:sp>
      <p:pic>
        <p:nvPicPr>
          <p:cNvPr id="9218" name="Picture 2" descr="Upgrade Your Blasting Process with Ambica Enterprises Shot Blasting Machines!  | by Nayan singh kushwaha | Mar, 2024 | Medium">
            <a:extLst>
              <a:ext uri="{FF2B5EF4-FFF2-40B4-BE49-F238E27FC236}">
                <a16:creationId xmlns:a16="http://schemas.microsoft.com/office/drawing/2014/main" id="{F550C01D-4A73-BBC5-A007-A56F47BF4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/>
          <a:stretch/>
        </p:blipFill>
        <p:spPr bwMode="auto">
          <a:xfrm>
            <a:off x="4698380" y="1214214"/>
            <a:ext cx="4334108" cy="3846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4AD6858-A79C-8E77-3C70-262D361C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03" y="870027"/>
            <a:ext cx="2474757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EA084199-79CB-048C-A238-FCE9D1D6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62" y="960998"/>
            <a:ext cx="26003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1;p30">
            <a:extLst>
              <a:ext uri="{FF2B5EF4-FFF2-40B4-BE49-F238E27FC236}">
                <a16:creationId xmlns:a16="http://schemas.microsoft.com/office/drawing/2014/main" id="{478C2D83-0ECA-F21F-2809-2B063CC4F80E}"/>
              </a:ext>
            </a:extLst>
          </p:cNvPr>
          <p:cNvSpPr txBox="1">
            <a:spLocks/>
          </p:cNvSpPr>
          <p:nvPr/>
        </p:nvSpPr>
        <p:spPr>
          <a:xfrm>
            <a:off x="1419857" y="754063"/>
            <a:ext cx="3436500" cy="572700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eaLnBrk="1" hangingPunct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pPr algn="l">
              <a:buFontTx/>
            </a:pPr>
            <a:r>
              <a:rPr lang="en-IN" dirty="0"/>
              <a:t>Welcome</a:t>
            </a:r>
            <a:endParaRPr lang="en-IN" dirty="0">
              <a:solidFill>
                <a:schemeClr val="lt1"/>
              </a:solidFill>
            </a:endParaRPr>
          </a:p>
        </p:txBody>
      </p:sp>
      <p:sp>
        <p:nvSpPr>
          <p:cNvPr id="6" name="Google Shape;272;p30">
            <a:extLst>
              <a:ext uri="{FF2B5EF4-FFF2-40B4-BE49-F238E27FC236}">
                <a16:creationId xmlns:a16="http://schemas.microsoft.com/office/drawing/2014/main" id="{9A31CC6D-29B6-0118-4AF9-6063C8BFFB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19857" y="1707884"/>
            <a:ext cx="2760600" cy="2237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Welcome to our presentation on Shot Blasting Machines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Ambica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 Enterprises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We are excited to showcase how our solutions can enhance your surface finishing processes</a:t>
            </a:r>
            <a:endParaRPr dirty="0"/>
          </a:p>
        </p:txBody>
      </p:sp>
      <p:sp>
        <p:nvSpPr>
          <p:cNvPr id="8" name="Google Shape;272;p30">
            <a:extLst>
              <a:ext uri="{FF2B5EF4-FFF2-40B4-BE49-F238E27FC236}">
                <a16:creationId xmlns:a16="http://schemas.microsoft.com/office/drawing/2014/main" id="{2C53C44F-D053-2F47-933F-7B5D1F9CEA4C}"/>
              </a:ext>
            </a:extLst>
          </p:cNvPr>
          <p:cNvSpPr txBox="1">
            <a:spLocks/>
          </p:cNvSpPr>
          <p:nvPr/>
        </p:nvSpPr>
        <p:spPr>
          <a:xfrm>
            <a:off x="1936530" y="4017949"/>
            <a:ext cx="2556161" cy="3714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8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</a:rPr>
              <a:t>Design By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– Nayan Singh</a:t>
            </a:r>
            <a:endParaRPr lang="en-US" sz="1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A43201C-ACC7-A78B-FD0C-A8243E00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94" y="617267"/>
            <a:ext cx="2600325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8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9E6CD-42C4-2755-DC04-ABB28E25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9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37154-C502-DB94-4F7F-1D3A2EEA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62FCFC-E781-7459-4412-89CFA981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2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1FC15-3BFD-EBFC-7815-80EAB9BC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3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/>
          <p:cNvSpPr txBox="1">
            <a:spLocks noGrp="1"/>
          </p:cNvSpPr>
          <p:nvPr>
            <p:ph type="title"/>
          </p:nvPr>
        </p:nvSpPr>
        <p:spPr>
          <a:xfrm>
            <a:off x="1590906" y="445025"/>
            <a:ext cx="68330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Contact Information</a:t>
            </a:r>
            <a:endParaRPr dirty="0"/>
          </a:p>
        </p:txBody>
      </p:sp>
      <p:sp>
        <p:nvSpPr>
          <p:cNvPr id="823" name="Google Shape;823;p49"/>
          <p:cNvSpPr txBox="1">
            <a:spLocks noGrp="1"/>
          </p:cNvSpPr>
          <p:nvPr>
            <p:ph type="body" idx="1"/>
          </p:nvPr>
        </p:nvSpPr>
        <p:spPr>
          <a:xfrm>
            <a:off x="1590905" y="1215749"/>
            <a:ext cx="4891671" cy="348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Address: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Plot No. 324-25, 378-79-80,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khasra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No. 9/4, Shree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Yade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Gaun, Near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Banar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Ring Road, Jodhpur, Rajasthan, India, Pin Code – 342027</a:t>
            </a:r>
          </a:p>
          <a:p>
            <a:pPr marL="152400" indent="0" algn="l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152400" indent="0" algn="l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Phone Number: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+91-9653765900</a:t>
            </a:r>
          </a:p>
          <a:p>
            <a:pPr marL="152400" indent="0" algn="l">
              <a:buNone/>
            </a:pPr>
            <a:endParaRPr lang="en-US" sz="16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152400" indent="0" algn="l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Email: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inquiryi46@gmail.com</a:t>
            </a:r>
          </a:p>
          <a:p>
            <a:pPr marL="152400" indent="0" algn="l">
              <a:buNone/>
            </a:pPr>
            <a:endParaRPr lang="en-US" sz="16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152400" indent="0" algn="l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Website 1: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www.shotblastingmachines.in</a:t>
            </a:r>
          </a:p>
          <a:p>
            <a:pPr marL="152400" indent="0">
              <a:buNone/>
            </a:pPr>
            <a:endParaRPr lang="en-US" sz="16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152400" indent="0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Website 2: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www.shotsblastingmachine.com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CBAE5A9-CD6C-77CF-EC35-B5967F719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7" t="11756" r="2276"/>
          <a:stretch/>
        </p:blipFill>
        <p:spPr bwMode="auto">
          <a:xfrm>
            <a:off x="6548298" y="0"/>
            <a:ext cx="2402413" cy="16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E69E4BB-220E-B1C0-92C7-376E7070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550" y="4465491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95" name="Google Shape;595;p4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 you have any questions?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hlinkClick r:id="rId3"/>
              </a:rPr>
              <a:t>inquiryi46@gmail.com</a:t>
            </a:r>
            <a:br>
              <a:rPr lang="en-IN" sz="1600" dirty="0"/>
            </a:br>
            <a:r>
              <a:rPr lang="en" sz="1600" dirty="0"/>
              <a:t>+91-9653765900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dirty="0">
                <a:hlinkClick r:id="rId4"/>
              </a:rPr>
              <a:t>https://www.shotblastingmachines.in/</a:t>
            </a:r>
            <a:endParaRPr lang="en-IN" sz="1600" dirty="0"/>
          </a:p>
        </p:txBody>
      </p:sp>
      <p:sp>
        <p:nvSpPr>
          <p:cNvPr id="596" name="Google Shape;596;p46"/>
          <p:cNvSpPr/>
          <p:nvPr/>
        </p:nvSpPr>
        <p:spPr>
          <a:xfrm>
            <a:off x="5374525" y="2844912"/>
            <a:ext cx="437400" cy="43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6242400" y="2844912"/>
            <a:ext cx="437400" cy="43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7110275" y="2844912"/>
            <a:ext cx="437400" cy="43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46"/>
          <p:cNvGrpSpPr/>
          <p:nvPr/>
        </p:nvGrpSpPr>
        <p:grpSpPr>
          <a:xfrm>
            <a:off x="5463656" y="2933406"/>
            <a:ext cx="260416" cy="260390"/>
            <a:chOff x="812101" y="2571761"/>
            <a:chExt cx="417066" cy="417024"/>
          </a:xfrm>
        </p:grpSpPr>
        <p:sp>
          <p:nvSpPr>
            <p:cNvPr id="602" name="Google Shape;602;p46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46"/>
          <p:cNvGrpSpPr/>
          <p:nvPr/>
        </p:nvGrpSpPr>
        <p:grpSpPr>
          <a:xfrm>
            <a:off x="6330911" y="2933408"/>
            <a:ext cx="260390" cy="260390"/>
            <a:chOff x="1323129" y="2571761"/>
            <a:chExt cx="417024" cy="417024"/>
          </a:xfrm>
        </p:grpSpPr>
        <p:sp>
          <p:nvSpPr>
            <p:cNvPr id="607" name="Google Shape;607;p46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6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6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46"/>
          <p:cNvSpPr/>
          <p:nvPr/>
        </p:nvSpPr>
        <p:spPr>
          <a:xfrm>
            <a:off x="7198120" y="2956906"/>
            <a:ext cx="261706" cy="213392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68;p41">
            <a:extLst>
              <a:ext uri="{FF2B5EF4-FFF2-40B4-BE49-F238E27FC236}">
                <a16:creationId xmlns:a16="http://schemas.microsoft.com/office/drawing/2014/main" id="{5A0B250D-C1CC-3639-6EA4-C03EC46C0355}"/>
              </a:ext>
            </a:extLst>
          </p:cNvPr>
          <p:cNvSpPr txBox="1"/>
          <p:nvPr/>
        </p:nvSpPr>
        <p:spPr>
          <a:xfrm flipH="1">
            <a:off x="4602522" y="3830894"/>
            <a:ext cx="377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Thank you for taking the time to learn about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Ambica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Enterprises and our shot blasting solutions. We are here to answer any questions you may have.</a:t>
            </a:r>
            <a:endParaRPr lang="en-US" sz="7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9396A7-EB9E-E4A0-0753-CDDAA4214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4812"/>
          <a:stretch/>
        </p:blipFill>
        <p:spPr bwMode="auto">
          <a:xfrm>
            <a:off x="1267482" y="746667"/>
            <a:ext cx="3216019" cy="365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530211F-2374-9153-B7E6-16AB3F8C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82" y="306517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1267925" y="405538"/>
            <a:ext cx="6667688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Introduction to Shot Blasting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subTitle" idx="1"/>
          </p:nvPr>
        </p:nvSpPr>
        <p:spPr>
          <a:xfrm>
            <a:off x="1267925" y="1045263"/>
            <a:ext cx="3436500" cy="18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Definition of Shot Blasting: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Shot blasting is a surface preparation technique used to clean, strengthen, or polish surfaces by propelling abrasive materials against them at high speeds.</a:t>
            </a:r>
          </a:p>
          <a:p>
            <a:pPr marL="0" indent="0" algn="l"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Importance in Surface Preparation: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Shot blasting is crucial for achieving the desired surface finish, removing contaminants, and preparing surfaces for coatings or further processing.</a:t>
            </a:r>
          </a:p>
          <a:p>
            <a:pPr marL="0" indent="0" algn="l"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Brief Overview of Process: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Shot blasting involves propelling abrasive materials, such as steel shots or grits, using centrifugal force or compressed air onto the surface to be treated.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512C81-3D4C-B1BD-58BF-E58583D1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11" y="405538"/>
            <a:ext cx="241935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Types of </a:t>
            </a:r>
            <a:r>
              <a:rPr lang="en-US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Shot Blasting Machines</a:t>
            </a:r>
            <a:endParaRPr sz="3600" b="0" dirty="0">
              <a:solidFill>
                <a:schemeClr val="accent1"/>
              </a:solidFill>
            </a:endParaRPr>
          </a:p>
        </p:txBody>
      </p:sp>
      <p:grpSp>
        <p:nvGrpSpPr>
          <p:cNvPr id="314" name="Google Shape;314;p31"/>
          <p:cNvGrpSpPr/>
          <p:nvPr/>
        </p:nvGrpSpPr>
        <p:grpSpPr>
          <a:xfrm>
            <a:off x="7338600" y="1945238"/>
            <a:ext cx="735050" cy="266225"/>
            <a:chOff x="338400" y="4470875"/>
            <a:chExt cx="735050" cy="266225"/>
          </a:xfrm>
        </p:grpSpPr>
        <p:sp>
          <p:nvSpPr>
            <p:cNvPr id="315" name="Google Shape;315;p31"/>
            <p:cNvSpPr/>
            <p:nvPr/>
          </p:nvSpPr>
          <p:spPr>
            <a:xfrm>
              <a:off x="338400" y="4470875"/>
              <a:ext cx="57900" cy="57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66150" y="4499825"/>
              <a:ext cx="678600" cy="2085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38400" y="4679200"/>
              <a:ext cx="57900" cy="57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1015550" y="4470875"/>
              <a:ext cx="57900" cy="57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1015550" y="4679200"/>
              <a:ext cx="57900" cy="57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26559B-2637-C954-BAD5-4FDDEE7B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40" y="49612"/>
            <a:ext cx="3277573" cy="511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subTitle" idx="2"/>
          </p:nvPr>
        </p:nvSpPr>
        <p:spPr>
          <a:xfrm>
            <a:off x="1362276" y="769262"/>
            <a:ext cx="2505600" cy="1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Wheel Blast Machines: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Utilize centrifugal force to propel abrasive materials onto surfaces.</a:t>
            </a:r>
          </a:p>
          <a:p>
            <a:br>
              <a:rPr lang="en-US" sz="1600" dirty="0"/>
            </a:br>
            <a:endParaRPr lang="en-US" sz="1600" dirty="0"/>
          </a:p>
        </p:txBody>
      </p:sp>
      <p:sp>
        <p:nvSpPr>
          <p:cNvPr id="8" name="Google Shape;328;p32">
            <a:extLst>
              <a:ext uri="{FF2B5EF4-FFF2-40B4-BE49-F238E27FC236}">
                <a16:creationId xmlns:a16="http://schemas.microsoft.com/office/drawing/2014/main" id="{0F6DA12F-4B95-4AD8-8EDD-44A78FF8FE14}"/>
              </a:ext>
            </a:extLst>
          </p:cNvPr>
          <p:cNvSpPr txBox="1">
            <a:spLocks/>
          </p:cNvSpPr>
          <p:nvPr/>
        </p:nvSpPr>
        <p:spPr>
          <a:xfrm>
            <a:off x="4874910" y="769262"/>
            <a:ext cx="2641011" cy="164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Tumble Blast Machines: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Ideal for treating small or irregularly shaped parts by tumbling them in a chamber with abrasive media.</a:t>
            </a:r>
            <a:endParaRPr lang="en-US" sz="1600" dirty="0"/>
          </a:p>
        </p:txBody>
      </p:sp>
      <p:sp>
        <p:nvSpPr>
          <p:cNvPr id="9" name="Google Shape;328;p32">
            <a:extLst>
              <a:ext uri="{FF2B5EF4-FFF2-40B4-BE49-F238E27FC236}">
                <a16:creationId xmlns:a16="http://schemas.microsoft.com/office/drawing/2014/main" id="{C463927E-1983-EC99-A86F-FFCA3EDD9301}"/>
              </a:ext>
            </a:extLst>
          </p:cNvPr>
          <p:cNvSpPr txBox="1">
            <a:spLocks/>
          </p:cNvSpPr>
          <p:nvPr/>
        </p:nvSpPr>
        <p:spPr>
          <a:xfrm>
            <a:off x="4874911" y="2876842"/>
            <a:ext cx="2707918" cy="164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Table Blast Machines: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Designed for treating flat or irregularly shaped parts placed on a rotating table within a blast chamber.</a:t>
            </a:r>
          </a:p>
        </p:txBody>
      </p:sp>
      <p:sp>
        <p:nvSpPr>
          <p:cNvPr id="10" name="Google Shape;328;p32">
            <a:extLst>
              <a:ext uri="{FF2B5EF4-FFF2-40B4-BE49-F238E27FC236}">
                <a16:creationId xmlns:a16="http://schemas.microsoft.com/office/drawing/2014/main" id="{6E932EDA-EF0D-857A-45B7-AEB95ADE93BD}"/>
              </a:ext>
            </a:extLst>
          </p:cNvPr>
          <p:cNvSpPr txBox="1">
            <a:spLocks/>
          </p:cNvSpPr>
          <p:nvPr/>
        </p:nvSpPr>
        <p:spPr>
          <a:xfrm>
            <a:off x="1362276" y="2571750"/>
            <a:ext cx="2505600" cy="164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Air Blast Machines: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Use compressed air to propel abrasives for surface treatment.</a:t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8A733CC-6F36-DCD6-4536-A09BEEC7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1323848" y="420724"/>
            <a:ext cx="59472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Components of Shot Blasting Machine</a:t>
            </a:r>
            <a:endParaRPr sz="3200" dirty="0"/>
          </a:p>
        </p:txBody>
      </p:sp>
      <p:sp>
        <p:nvSpPr>
          <p:cNvPr id="392" name="Google Shape;392;p36"/>
          <p:cNvSpPr txBox="1">
            <a:spLocks noGrp="1"/>
          </p:cNvSpPr>
          <p:nvPr>
            <p:ph type="subTitle" idx="1"/>
          </p:nvPr>
        </p:nvSpPr>
        <p:spPr>
          <a:xfrm>
            <a:off x="1323848" y="1956466"/>
            <a:ext cx="2497303" cy="21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Blast Wheel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Cabinet or Chamber</a:t>
            </a:r>
            <a:endParaRPr lang="en-IN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Abrasive Reclaimer System</a:t>
            </a:r>
            <a:endParaRPr lang="en-IN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Dust Collector</a:t>
            </a:r>
            <a:endParaRPr lang="en-IN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Control System</a:t>
            </a:r>
            <a:endParaRPr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BB138B-19F9-75F0-214F-1F2748ED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31" y="736213"/>
            <a:ext cx="3560142" cy="405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B6C7D1D-479C-1B06-856E-F81E81E5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subTitle" idx="1"/>
          </p:nvPr>
        </p:nvSpPr>
        <p:spPr>
          <a:xfrm>
            <a:off x="1275318" y="573609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Blast Wheel: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Generates and propels abrasive materials onto the workpiece surface.</a:t>
            </a:r>
          </a:p>
        </p:txBody>
      </p:sp>
      <p:sp>
        <p:nvSpPr>
          <p:cNvPr id="340" name="Google Shape;340;p33"/>
          <p:cNvSpPr txBox="1">
            <a:spLocks noGrp="1"/>
          </p:cNvSpPr>
          <p:nvPr>
            <p:ph type="subTitle" idx="2"/>
          </p:nvPr>
        </p:nvSpPr>
        <p:spPr>
          <a:xfrm>
            <a:off x="3573280" y="573609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Cabinet or Chamber: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Enclosed space where the blasting process occurs.</a:t>
            </a:r>
          </a:p>
        </p:txBody>
      </p:sp>
      <p:sp>
        <p:nvSpPr>
          <p:cNvPr id="341" name="Google Shape;341;p33"/>
          <p:cNvSpPr txBox="1">
            <a:spLocks noGrp="1"/>
          </p:cNvSpPr>
          <p:nvPr>
            <p:ph type="subTitle" idx="3"/>
          </p:nvPr>
        </p:nvSpPr>
        <p:spPr>
          <a:xfrm>
            <a:off x="5993904" y="573609"/>
            <a:ext cx="21753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Abrasive Reclaimer System: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Collects and recycles abrasive materials for reuse</a:t>
            </a:r>
            <a:endParaRPr dirty="0"/>
          </a:p>
        </p:txBody>
      </p:sp>
      <p:sp>
        <p:nvSpPr>
          <p:cNvPr id="10" name="Google Shape;339;p33">
            <a:extLst>
              <a:ext uri="{FF2B5EF4-FFF2-40B4-BE49-F238E27FC236}">
                <a16:creationId xmlns:a16="http://schemas.microsoft.com/office/drawing/2014/main" id="{227FDF2D-0AC9-1714-3594-D89289E852BA}"/>
              </a:ext>
            </a:extLst>
          </p:cNvPr>
          <p:cNvSpPr txBox="1">
            <a:spLocks/>
          </p:cNvSpPr>
          <p:nvPr/>
        </p:nvSpPr>
        <p:spPr>
          <a:xfrm>
            <a:off x="1275318" y="2709330"/>
            <a:ext cx="2378565" cy="18172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Dust Collector: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Removes dust and debris generated during the blasting process.</a:t>
            </a:r>
          </a:p>
        </p:txBody>
      </p:sp>
      <p:sp>
        <p:nvSpPr>
          <p:cNvPr id="11" name="Google Shape;340;p33">
            <a:extLst>
              <a:ext uri="{FF2B5EF4-FFF2-40B4-BE49-F238E27FC236}">
                <a16:creationId xmlns:a16="http://schemas.microsoft.com/office/drawing/2014/main" id="{7939C16C-2098-887D-1F83-99A96A17717F}"/>
              </a:ext>
            </a:extLst>
          </p:cNvPr>
          <p:cNvSpPr txBox="1">
            <a:spLocks/>
          </p:cNvSpPr>
          <p:nvPr/>
        </p:nvSpPr>
        <p:spPr>
          <a:xfrm>
            <a:off x="3573280" y="2709330"/>
            <a:ext cx="2533871" cy="18172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Control System: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Manages and regulates the operation of the shot blasting machine.</a:t>
            </a:r>
          </a:p>
          <a:p>
            <a:br>
              <a:rPr lang="en-US" dirty="0"/>
            </a:b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FA41C5-D3F6-14C7-092D-C51D675C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>
            <a:spLocks noGrp="1"/>
          </p:cNvSpPr>
          <p:nvPr>
            <p:ph type="title"/>
          </p:nvPr>
        </p:nvSpPr>
        <p:spPr>
          <a:xfrm>
            <a:off x="1886700" y="445025"/>
            <a:ext cx="65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Working Principle</a:t>
            </a:r>
            <a:endParaRPr b="0" dirty="0">
              <a:solidFill>
                <a:schemeClr val="lt1"/>
              </a:solidFill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Dust and debris generated during the process are captured and removed to maintain a clean working environment.</a:t>
            </a:r>
            <a:endParaRPr sz="1400" dirty="0"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abrasive particles impact the surface, removing contaminants and imperfections.</a:t>
            </a:r>
            <a:endParaRPr sz="1400" dirty="0"/>
          </a:p>
        </p:txBody>
      </p:sp>
      <p:sp>
        <p:nvSpPr>
          <p:cNvPr id="361" name="Google Shape;361;p34"/>
          <p:cNvSpPr txBox="1">
            <a:spLocks noGrp="1"/>
          </p:cNvSpPr>
          <p:nvPr>
            <p:ph type="sub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Dust Collection: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362" name="Google Shape;362;p34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Surface Impact: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0" name="Google Shape;357;p34">
            <a:extLst>
              <a:ext uri="{FF2B5EF4-FFF2-40B4-BE49-F238E27FC236}">
                <a16:creationId xmlns:a16="http://schemas.microsoft.com/office/drawing/2014/main" id="{4816056B-34DB-787D-D153-B5D8BD083479}"/>
              </a:ext>
            </a:extLst>
          </p:cNvPr>
          <p:cNvSpPr txBox="1">
            <a:spLocks/>
          </p:cNvSpPr>
          <p:nvPr/>
        </p:nvSpPr>
        <p:spPr>
          <a:xfrm>
            <a:off x="1709536" y="1748900"/>
            <a:ext cx="2811000" cy="95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Abrasive materials are propelled at high speeds onto the surface to be treated.</a:t>
            </a:r>
            <a:endParaRPr lang="en-US" sz="1400" dirty="0"/>
          </a:p>
        </p:txBody>
      </p:sp>
      <p:sp>
        <p:nvSpPr>
          <p:cNvPr id="11" name="Google Shape;359;p34">
            <a:extLst>
              <a:ext uri="{FF2B5EF4-FFF2-40B4-BE49-F238E27FC236}">
                <a16:creationId xmlns:a16="http://schemas.microsoft.com/office/drawing/2014/main" id="{707D073E-D31E-3499-DA18-4505CA8C829E}"/>
              </a:ext>
            </a:extLst>
          </p:cNvPr>
          <p:cNvSpPr txBox="1">
            <a:spLocks/>
          </p:cNvSpPr>
          <p:nvPr/>
        </p:nvSpPr>
        <p:spPr>
          <a:xfrm>
            <a:off x="1709536" y="3485675"/>
            <a:ext cx="2811000" cy="95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200"/>
              <a:buFont typeface="Arial"/>
              <a:buNone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Used abrasive materials are collected, cleaned, and recycled for reuse.</a:t>
            </a:r>
            <a:endParaRPr lang="en-US" sz="1400" dirty="0"/>
          </a:p>
        </p:txBody>
      </p:sp>
      <p:sp>
        <p:nvSpPr>
          <p:cNvPr id="12" name="Google Shape;361;p34">
            <a:extLst>
              <a:ext uri="{FF2B5EF4-FFF2-40B4-BE49-F238E27FC236}">
                <a16:creationId xmlns:a16="http://schemas.microsoft.com/office/drawing/2014/main" id="{B7FA7DDF-C6B4-9842-2A04-CBEE82D7CFA7}"/>
              </a:ext>
            </a:extLst>
          </p:cNvPr>
          <p:cNvSpPr txBox="1">
            <a:spLocks/>
          </p:cNvSpPr>
          <p:nvPr/>
        </p:nvSpPr>
        <p:spPr>
          <a:xfrm>
            <a:off x="1709509" y="1455550"/>
            <a:ext cx="2811000" cy="377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1800" b="1" kern="1200" cap="none">
                <a:solidFill>
                  <a:schemeClr val="lt1"/>
                </a:solidFill>
                <a:effectLst/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IN" sz="1600" b="0" dirty="0">
                <a:solidFill>
                  <a:schemeClr val="accent1"/>
                </a:solidFill>
                <a:latin typeface="Verdana" panose="020B0604030504040204" pitchFamily="34" charset="0"/>
              </a:rPr>
              <a:t>Abrasive Propulsion:</a:t>
            </a:r>
            <a:endParaRPr lang="en-IN" sz="1600" dirty="0">
              <a:solidFill>
                <a:schemeClr val="accent1"/>
              </a:solidFill>
            </a:endParaRPr>
          </a:p>
        </p:txBody>
      </p:sp>
      <p:sp>
        <p:nvSpPr>
          <p:cNvPr id="13" name="Google Shape;362;p34">
            <a:extLst>
              <a:ext uri="{FF2B5EF4-FFF2-40B4-BE49-F238E27FC236}">
                <a16:creationId xmlns:a16="http://schemas.microsoft.com/office/drawing/2014/main" id="{2832A666-A64E-8410-36AB-08019D0CEE63}"/>
              </a:ext>
            </a:extLst>
          </p:cNvPr>
          <p:cNvSpPr txBox="1">
            <a:spLocks/>
          </p:cNvSpPr>
          <p:nvPr/>
        </p:nvSpPr>
        <p:spPr>
          <a:xfrm>
            <a:off x="1709509" y="3192400"/>
            <a:ext cx="2811000" cy="377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214313" lvl="0" indent="-214313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1800" b="1" kern="1200" cap="none">
                <a:solidFill>
                  <a:schemeClr val="lt1"/>
                </a:solidFill>
                <a:effectLst/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marL="557213" lvl="1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2pPr>
            <a:lvl3pPr marL="900113" lvl="2" indent="-214313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3pPr>
            <a:lvl4pPr marL="1157288" lvl="3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4pPr>
            <a:lvl5pPr marL="1500188" lvl="4" indent="-128588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5pPr>
            <a:lvl6pPr marL="1885950" lvl="5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6pPr>
            <a:lvl7pPr marL="2228850" lvl="6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7pPr>
            <a:lvl8pPr marL="2571750" lvl="7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8pPr>
            <a:lvl9pPr marL="2914650" lvl="8" indent="-171450" algn="ctr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2400"/>
              <a:buFont typeface="Raleway"/>
              <a:buNone/>
              <a:defRPr sz="2400" b="1" kern="1200" cap="none">
                <a:solidFill>
                  <a:schemeClr val="tx1"/>
                </a:solidFill>
                <a:effectLst/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IN" sz="1600" b="0" dirty="0">
                <a:solidFill>
                  <a:schemeClr val="accent1"/>
                </a:solidFill>
                <a:latin typeface="Verdana" panose="020B0604030504040204" pitchFamily="34" charset="0"/>
              </a:rPr>
              <a:t>Abrasive Recovery:</a:t>
            </a:r>
            <a:endParaRPr lang="en-IN" sz="1600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4A35370-7F81-3F01-E637-3C83E926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AC99-CCC6-95E8-FA3F-919ABA48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50" y="445025"/>
            <a:ext cx="7173950" cy="572700"/>
          </a:xfrm>
        </p:spPr>
        <p:txBody>
          <a:bodyPr/>
          <a:lstStyle/>
          <a:p>
            <a:r>
              <a:rPr lang="en-US" dirty="0"/>
              <a:t>Working Principle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7DCDE-5E1C-215B-0357-E55A0249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50" y="1108152"/>
            <a:ext cx="7173950" cy="40353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EEE511-5D4B-BE21-FF19-F0B9099F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41" y="69642"/>
            <a:ext cx="994898" cy="4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029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863</Words>
  <Application>Microsoft Office PowerPoint</Application>
  <PresentationFormat>On-screen Show (16:9)</PresentationFormat>
  <Paragraphs>93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Proxima Nova</vt:lpstr>
      <vt:lpstr>Nunito Light</vt:lpstr>
      <vt:lpstr>Verdana</vt:lpstr>
      <vt:lpstr>Schibsted Grotesk</vt:lpstr>
      <vt:lpstr>Arial</vt:lpstr>
      <vt:lpstr>Open Sans</vt:lpstr>
      <vt:lpstr>Corbel</vt:lpstr>
      <vt:lpstr>Raleway</vt:lpstr>
      <vt:lpstr>Instrument Sans</vt:lpstr>
      <vt:lpstr>Slidesgo Final Pages</vt:lpstr>
      <vt:lpstr>Parallax</vt:lpstr>
      <vt:lpstr>Shot Blasting Machine Ambica Enterprises</vt:lpstr>
      <vt:lpstr>PowerPoint Presentation</vt:lpstr>
      <vt:lpstr>Introduction to Shot Blasting</vt:lpstr>
      <vt:lpstr>Types of Shot Blasting Machines</vt:lpstr>
      <vt:lpstr>PowerPoint Presentation</vt:lpstr>
      <vt:lpstr>Components of Shot Blasting Machine</vt:lpstr>
      <vt:lpstr>PowerPoint Presentation</vt:lpstr>
      <vt:lpstr>Working Principle</vt:lpstr>
      <vt:lpstr>Working Principle</vt:lpstr>
      <vt:lpstr>PowerPoint Presentation</vt:lpstr>
      <vt:lpstr>Applications</vt:lpstr>
      <vt:lpstr>PowerPoint Presentation</vt:lpstr>
      <vt:lpstr>Advantages of Shot Blasting</vt:lpstr>
      <vt:lpstr>Considerations Before Choosing a Shot Blasting Machine</vt:lpstr>
      <vt:lpstr>About Ambica Enterprises</vt:lpstr>
      <vt:lpstr>Expertise in Surface Finishing Solutions</vt:lpstr>
      <vt:lpstr>Range of Shot Blasting Machines Offered</vt:lpstr>
      <vt:lpstr>Product Portfolio</vt:lpstr>
      <vt:lpstr>All Product</vt:lpstr>
      <vt:lpstr>PowerPoint Presentation</vt:lpstr>
      <vt:lpstr>PowerPoint Presentation</vt:lpstr>
      <vt:lpstr>PowerPoint Presentation</vt:lpstr>
      <vt:lpstr>Contact Information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 Blasting Machine Ambica Enterprises</dc:title>
  <cp:lastModifiedBy>Kishan Vishwakarma</cp:lastModifiedBy>
  <cp:revision>7</cp:revision>
  <dcterms:modified xsi:type="dcterms:W3CDTF">2024-03-29T05:43:25Z</dcterms:modified>
</cp:coreProperties>
</file>