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12-03-2024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3/12/2024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3/12/2024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3/12/2024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3/12/2024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3/12/2024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3/12/2024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grid-network-market?utm_source=Manjeet+free+12+March&amp;utm_medium=Manjeet" TargetMode="External"/><Relationship Id="rId2" Type="http://schemas.openxmlformats.org/officeDocument/2006/relationships/hyperlink" Target="https://www.marketstatsville.com/smart-grid-network-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smart-grid-network-market" TargetMode="External"/><Relationship Id="rId2" Type="http://schemas.openxmlformats.org/officeDocument/2006/relationships/hyperlink" Target="https://www.marketstatsville.com/buy-now/smart-grid-network-market?opt=3338&amp;utm_source=Manjeet+free+12+March&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global.abb/group/en" TargetMode="External"/><Relationship Id="rId2" Type="http://schemas.openxmlformats.org/officeDocument/2006/relationships/hyperlink" Target="https://www.marketstatsville.com/smart-grid-network-market" TargetMode="External"/><Relationship Id="rId1" Type="http://schemas.openxmlformats.org/officeDocument/2006/relationships/slideLayout" Target="../slideLayouts/slideLayout7.xml"/><Relationship Id="rId5" Type="http://schemas.openxmlformats.org/officeDocument/2006/relationships/hyperlink" Target="https://www.eaton.com/us/en-us/company.html" TargetMode="External"/><Relationship Id="rId4" Type="http://schemas.openxmlformats.org/officeDocument/2006/relationships/hyperlink" Target="https://www.google.com/aclk?sa=l&amp;ai=DChcSEwi7z-u9rM__AhUGHysKHeReCPEYABAAGgJzZg&amp;sig=AOD64_1vCR7YFVwDmaJO4tE-cjg5h1rU5Q&amp;q&amp;adurl&amp;ved=2ahUKEwiH0OK9rM__AhVCcGwGHXBDCzMQ0Qx6BAgFEA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3255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Grid Data Analytics Market</a:t>
            </a:r>
            <a:r>
              <a:rPr lang="en-US" sz="4800" b="1" i="0" dirty="0">
                <a:solidFill>
                  <a:srgbClr val="92D050"/>
                </a:solidFill>
                <a:effectLst/>
                <a:latin typeface="IBMPlexSans"/>
              </a:rPr>
              <a: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Grid Data Analytics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Grid Data Analytics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247317"/>
          </a:xfrm>
          <a:prstGeom prst="rect">
            <a:avLst/>
          </a:prstGeom>
          <a:noFill/>
        </p:spPr>
        <p:txBody>
          <a:bodyPr wrap="square">
            <a:spAutoFit/>
          </a:bodyPr>
          <a:lstStyle/>
          <a:p>
            <a:pPr algn="l"/>
            <a:r>
              <a:rPr lang="en-US" b="0" i="0" dirty="0">
                <a:solidFill>
                  <a:srgbClr val="212529"/>
                </a:solidFill>
                <a:effectLst/>
                <a:latin typeface="-apple-system"/>
              </a:rPr>
              <a:t>Smart Grid Network Market by End-Users (Residential, Commercial, Industrial, and Others), by Application (Transmission, Demand Response, Advanced Metering Infrastructure (AMI), and Others), by Region – Global Share and Forecast to 2030</a:t>
            </a:r>
          </a:p>
          <a:p>
            <a:pPr algn="l"/>
            <a:endParaRPr lang="en-US" b="0" i="0" dirty="0">
              <a:solidFill>
                <a:srgbClr val="212529"/>
              </a:solidFill>
              <a:effectLst/>
              <a:latin typeface="-apple-system"/>
            </a:endParaRPr>
          </a:p>
          <a:p>
            <a:pPr algn="l"/>
            <a:r>
              <a:rPr lang="en-US" b="0" i="0" dirty="0">
                <a:solidFill>
                  <a:srgbClr val="000000"/>
                </a:solidFill>
                <a:effectLst/>
                <a:latin typeface="Verdana" panose="020B0604030504040204" pitchFamily="34" charset="0"/>
              </a:rPr>
              <a:t>A newly published report by Market Statsville Group (MSG), titled </a:t>
            </a:r>
            <a:r>
              <a:rPr lang="en-US" b="0" i="0" dirty="0">
                <a:solidFill>
                  <a:srgbClr val="000000"/>
                </a:solidFill>
                <a:effectLst/>
                <a:latin typeface="Verdana" panose="020B0604030504040204" pitchFamily="34" charset="0"/>
                <a:hlinkClick r:id="rId2"/>
              </a:rPr>
              <a:t>Global Smart Grid Network Market</a:t>
            </a:r>
            <a:r>
              <a:rPr lang="en-US" b="0" i="0" dirty="0">
                <a:solidFill>
                  <a:srgbClr val="000000"/>
                </a:solidFill>
                <a:effectLst/>
                <a:latin typeface="Verdana" panose="020B0604030504040204" pitchFamily="34" charset="0"/>
              </a:rPr>
              <a:t> provides an exhaustive analysis of significant industry insights and historical and projected global market figures. MSG expects the global Smart Grid Network market will showcase an impressive CAGR from 2024 to 2033. The comprehensive Smart Grid Network market research study highlights market dynamics, value chain analysis, regulatory framework, growing investment hotspots, competitive landscape, geographical landscape, and extensive market segments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https://www.marketstatsville.com/request-sample/smart-grid-network-market?utm_source=Manjeet+free+12+March&amp;utm_medium=Manjeet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FCCDE7-AE6D-7808-72E7-CFC280146E2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CC226BE-B4B2-63A1-1CA9-3816E40EA7DE}"/>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6037E10-F05A-0C98-1FDB-DA1123648E1E}"/>
              </a:ext>
            </a:extLst>
          </p:cNvPr>
          <p:cNvSpPr txBox="1"/>
          <p:nvPr/>
        </p:nvSpPr>
        <p:spPr>
          <a:xfrm>
            <a:off x="300111" y="814484"/>
            <a:ext cx="11591778"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https://www.marketstatsville.com/buy-now/smart-grid-network-market?opt=3338&amp;utm_source=Manjeet+free+12+March&amp;utm_medium=Manjeet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Smart Grid Network Market Segments Covered in this report are:</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End-Users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Residential</a:t>
            </a:r>
          </a:p>
          <a:p>
            <a:pPr algn="l">
              <a:buFont typeface="Arial" panose="020B0604020202020204" pitchFamily="34" charset="0"/>
              <a:buChar char="•"/>
            </a:pPr>
            <a:r>
              <a:rPr lang="en-US" b="0" i="0" dirty="0">
                <a:solidFill>
                  <a:srgbClr val="000000"/>
                </a:solidFill>
                <a:effectLst/>
                <a:latin typeface="Verdana" panose="020B0604030504040204" pitchFamily="34" charset="0"/>
              </a:rPr>
              <a:t>Commercial</a:t>
            </a:r>
          </a:p>
          <a:p>
            <a:pPr algn="l">
              <a:buFont typeface="Arial" panose="020B0604020202020204" pitchFamily="34" charset="0"/>
              <a:buChar char="•"/>
            </a:pPr>
            <a:r>
              <a:rPr lang="en-US" b="0" i="0" dirty="0">
                <a:solidFill>
                  <a:srgbClr val="000000"/>
                </a:solidFill>
                <a:effectLst/>
                <a:latin typeface="Verdana" panose="020B0604030504040204" pitchFamily="34" charset="0"/>
              </a:rPr>
              <a:t>Industrial</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2017-2030)</a:t>
            </a:r>
          </a:p>
          <a:p>
            <a:pPr algn="l">
              <a:buFont typeface="Arial" panose="020B0604020202020204" pitchFamily="34" charset="0"/>
              <a:buChar char="•"/>
            </a:pPr>
            <a:r>
              <a:rPr lang="en-US" b="0" i="0" dirty="0">
                <a:solidFill>
                  <a:srgbClr val="000000"/>
                </a:solidFill>
                <a:effectLst/>
                <a:latin typeface="Verdana" panose="020B0604030504040204" pitchFamily="34" charset="0"/>
              </a:rPr>
              <a:t>Transmission</a:t>
            </a:r>
          </a:p>
          <a:p>
            <a:pPr algn="l">
              <a:buFont typeface="Arial" panose="020B0604020202020204" pitchFamily="34" charset="0"/>
              <a:buChar char="•"/>
            </a:pPr>
            <a:r>
              <a:rPr lang="en-US" b="0" i="0" dirty="0">
                <a:solidFill>
                  <a:srgbClr val="000000"/>
                </a:solidFill>
                <a:effectLst/>
                <a:latin typeface="Verdana" panose="020B0604030504040204" pitchFamily="34" charset="0"/>
              </a:rPr>
              <a:t>Demand Response</a:t>
            </a:r>
          </a:p>
          <a:p>
            <a:pPr algn="l">
              <a:buFont typeface="Arial" panose="020B0604020202020204" pitchFamily="34" charset="0"/>
              <a:buChar char="•"/>
            </a:pPr>
            <a:r>
              <a:rPr lang="en-US" b="0" i="0" dirty="0">
                <a:solidFill>
                  <a:srgbClr val="000000"/>
                </a:solidFill>
                <a:effectLst/>
                <a:latin typeface="Verdana" panose="020B0604030504040204" pitchFamily="34" charset="0"/>
              </a:rPr>
              <a:t>Advanced Metering Infrastructure (AMI)</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 Technology Application Areas</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https://www.marketstatsville.com/table-of-content/smart-grid-network-market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65052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3A0A78-77DB-8B3F-F263-02C9184333F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B153B4A-D76A-AEA9-34EA-4F21808ABDA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4D508012-C2E6-32EB-A2A7-DF16FA25E775}"/>
              </a:ext>
            </a:extLst>
          </p:cNvPr>
          <p:cNvSpPr txBox="1"/>
          <p:nvPr/>
        </p:nvSpPr>
        <p:spPr>
          <a:xfrm>
            <a:off x="337625" y="1212563"/>
            <a:ext cx="11507372" cy="3416320"/>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https://www.marketstatsville.com/smart-grid-network-market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The key companies covered in the market report are:</a:t>
            </a:r>
          </a:p>
          <a:p>
            <a:pPr algn="l"/>
            <a:endParaRPr lang="en-US" b="1"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The smart grid network market is mildly concentrated in nature with few numbers global players operating in the market, such as </a:t>
            </a:r>
            <a:r>
              <a:rPr lang="en-US" b="0" i="0" dirty="0">
                <a:solidFill>
                  <a:srgbClr val="000000"/>
                </a:solidFill>
                <a:effectLst/>
                <a:latin typeface="Verdana" panose="020B0604030504040204" pitchFamily="34" charset="0"/>
                <a:hlinkClick r:id="rId3"/>
              </a:rPr>
              <a:t>ABB Ltd</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4"/>
              </a:rPr>
              <a:t>Cisco Systems Inc</a:t>
            </a:r>
            <a:r>
              <a:rPr lang="en-US" b="0"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hlinkClick r:id="rId5"/>
              </a:rPr>
              <a:t>Eaton Corporation PLC</a:t>
            </a:r>
            <a:r>
              <a:rPr lang="en-US" b="0" i="0" dirty="0">
                <a:solidFill>
                  <a:srgbClr val="000000"/>
                </a:solidFill>
                <a:effectLst/>
                <a:latin typeface="Verdana" panose="020B0604030504040204" pitchFamily="34" charset="0"/>
              </a:rPr>
              <a:t>, General Electric Company, </a:t>
            </a:r>
            <a:r>
              <a:rPr lang="en-US" b="0" i="0" dirty="0" err="1">
                <a:solidFill>
                  <a:srgbClr val="000000"/>
                </a:solidFill>
                <a:effectLst/>
                <a:latin typeface="Verdana" panose="020B0604030504040204" pitchFamily="34" charset="0"/>
              </a:rPr>
              <a:t>Itron</a:t>
            </a:r>
            <a:r>
              <a:rPr lang="en-US" b="0" i="0" dirty="0">
                <a:solidFill>
                  <a:srgbClr val="000000"/>
                </a:solidFill>
                <a:effectLst/>
                <a:latin typeface="Verdana" panose="020B0604030504040204" pitchFamily="34" charset="0"/>
              </a:rPr>
              <a:t> Inc., Osaki Electric Co. Ltd, Hitachi Ltd, Schneider Electric SE, Siemens AG, and Honeywell International Inc. Every company follows its business strategy to attain the maximum market share.</a:t>
            </a:r>
          </a:p>
          <a:p>
            <a:br>
              <a:rPr lang="en-US" dirty="0"/>
            </a:br>
            <a:endParaRPr lang="en-IN" dirty="0"/>
          </a:p>
        </p:txBody>
      </p:sp>
    </p:spTree>
    <p:extLst>
      <p:ext uri="{BB962C8B-B14F-4D97-AF65-F5344CB8AC3E}">
        <p14:creationId xmlns:p14="http://schemas.microsoft.com/office/powerpoint/2010/main" val="413946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5155</TotalTime>
  <Words>1331</Words>
  <Application>Microsoft Office PowerPoint</Application>
  <PresentationFormat>Widescreen</PresentationFormat>
  <Paragraphs>64</Paragraphs>
  <Slides>8</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423</cp:revision>
  <dcterms:created xsi:type="dcterms:W3CDTF">2017-04-19T06:29:38Z</dcterms:created>
  <dcterms:modified xsi:type="dcterms:W3CDTF">2024-03-12T09:31:04Z</dcterms:modified>
</cp:coreProperties>
</file>