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25-01-2024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1/25/2024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pacer-fluid-market?utm_source=Vipin+25+Jan&amp;utm_medium=Free" TargetMode="External"/><Relationship Id="rId2" Type="http://schemas.openxmlformats.org/officeDocument/2006/relationships/hyperlink" Target="https://www.marketstatsville.com/spacer-fluid-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pacer-fluid-market?opt=3338&amp;utm_source=Vipin+25+Jan&amp;utm_medium=Fre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aubingroup.com/" TargetMode="External"/><Relationship Id="rId2" Type="http://schemas.openxmlformats.org/officeDocument/2006/relationships/hyperlink" Target="https://www.marketstatsville.com/table-of-content/spacer-fluid-market?utm_source=Vipin+25+Jan&amp;utm_medium=Free" TargetMode="External"/><Relationship Id="rId1" Type="http://schemas.openxmlformats.org/officeDocument/2006/relationships/slideLayout" Target="../slideLayouts/slideLayout7.xml"/><Relationship Id="rId6" Type="http://schemas.openxmlformats.org/officeDocument/2006/relationships/hyperlink" Target="https://www.bakerhughes.com/" TargetMode="External"/><Relationship Id="rId5" Type="http://schemas.openxmlformats.org/officeDocument/2006/relationships/hyperlink" Target="https://www.cpchem.com/" TargetMode="External"/><Relationship Id="rId4" Type="http://schemas.openxmlformats.org/officeDocument/2006/relationships/hyperlink" Target="https://www.basf.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Spacer Fluid Market </a:t>
            </a:r>
            <a:r>
              <a:rPr lang="en-US" sz="4760" b="1" dirty="0" smtClean="0">
                <a:solidFill>
                  <a:srgbClr val="80C342"/>
                </a:solidFill>
                <a:latin typeface="Calibri (Body)"/>
                <a:ea typeface="Roboto Condensed Light" panose="020B0604020202020204" charset="0"/>
              </a:rPr>
              <a:t>Report </a:t>
            </a:r>
            <a:r>
              <a:rPr lang="en-US" sz="4760" b="1" dirty="0">
                <a:solidFill>
                  <a:srgbClr val="80C342"/>
                </a:solidFill>
                <a:latin typeface="Calibri (Body)"/>
                <a:ea typeface="Roboto Condensed Light" panose="020B0604020202020204" charset="0"/>
              </a:rPr>
              <a:t>Opportunities,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Spacer Fluid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Spacer Fluid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Spacer Fluid Market by Application (Onshore and Offshore), by Type (Water-Based Drilling Fluid Environment and Oil-Based Drilling Fluid Environment),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970318"/>
          </a:xfrm>
          <a:prstGeom prst="rect">
            <a:avLst/>
          </a:prstGeom>
          <a:noFill/>
        </p:spPr>
        <p:txBody>
          <a:bodyPr wrap="square">
            <a:spAutoFit/>
          </a:bodyPr>
          <a:lstStyle/>
          <a:p>
            <a:r>
              <a:rPr lang="en-US" sz="1400" dirty="0">
                <a:hlinkClick r:id="rId2"/>
              </a:rPr>
              <a:t>The </a:t>
            </a:r>
            <a:r>
              <a:rPr lang="en-US" sz="1400" b="1" dirty="0">
                <a:hlinkClick r:id="rId2"/>
              </a:rPr>
              <a:t>global spacer fluid market</a:t>
            </a:r>
            <a:r>
              <a:rPr lang="en-US" sz="1400" dirty="0">
                <a:hlinkClick r:id="rId2"/>
              </a:rPr>
              <a:t> </a:t>
            </a:r>
            <a:r>
              <a:rPr lang="en-US" sz="1400" dirty="0"/>
              <a:t>was valued at </a:t>
            </a:r>
            <a:r>
              <a:rPr lang="en-US" sz="1400" b="1" dirty="0"/>
              <a:t>USD 257.1 million in 2021</a:t>
            </a:r>
            <a:r>
              <a:rPr lang="en-US" sz="1400" dirty="0"/>
              <a:t> and is projected to reach </a:t>
            </a:r>
            <a:r>
              <a:rPr lang="en-US" sz="1400" b="1" dirty="0"/>
              <a:t>USD 382.2 million by 2030</a:t>
            </a:r>
            <a:r>
              <a:rPr lang="en-US" sz="1400" dirty="0"/>
              <a:t>, growing at a CAGR of 5.1% from 2022 to 2030.</a:t>
            </a:r>
          </a:p>
          <a:p>
            <a:r>
              <a:rPr lang="en-US" sz="1400" dirty="0"/>
              <a:t>Below information is analyzed in depth in the report-</a:t>
            </a:r>
          </a:p>
          <a:p>
            <a:r>
              <a:rPr lang="en-US" sz="1400" dirty="0"/>
              <a:t>Global Spacer Fluid Market Revenue, 2018-2023, 2024-2033, (US$ Millions)</a:t>
            </a:r>
          </a:p>
          <a:p>
            <a:r>
              <a:rPr lang="en-US" sz="1400" dirty="0"/>
              <a:t>Global Spacer Fluid Market Sales Volume, 2018-2023, 2024-2033, (Units)</a:t>
            </a:r>
          </a:p>
          <a:p>
            <a:r>
              <a:rPr lang="en-US" sz="1400" dirty="0"/>
              <a:t>Share of the top five Spacer Fluid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https://www.marketstatsville.com/request-sample/spacer-fluid-market?utm_source=Vipin+25+Jan&amp;utm_medium=Free</a:t>
            </a:r>
            <a:r>
              <a:rPr lang="en-US" sz="1400" b="1" dirty="0"/>
              <a:t> </a:t>
            </a:r>
            <a:endParaRPr lang="en-US" sz="1400" dirty="0"/>
          </a:p>
          <a:p>
            <a:r>
              <a:rPr lang="en-US" sz="1400" dirty="0"/>
              <a:t> </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429491" y="1485957"/>
            <a:ext cx="11125200" cy="3539430"/>
          </a:xfrm>
          <a:prstGeom prst="rect">
            <a:avLst/>
          </a:prstGeom>
        </p:spPr>
        <p:txBody>
          <a:bodyPr wrap="square">
            <a:spAutoFit/>
          </a:bodyPr>
          <a:lstStyle/>
          <a:p>
            <a:r>
              <a:rPr lang="en-US" sz="1400" dirty="0">
                <a:solidFill>
                  <a:srgbClr val="000000"/>
                </a:solidFill>
                <a:latin typeface="Verdana" panose="020B0604030504040204" pitchFamily="34" charset="0"/>
              </a:rPr>
              <a:t>Spacer Fluid Market Segmentation:</a:t>
            </a:r>
          </a:p>
          <a:p>
            <a:r>
              <a:rPr lang="en-US" sz="1400" dirty="0">
                <a:solidFill>
                  <a:srgbClr val="000000"/>
                </a:solidFill>
                <a:latin typeface="Verdana" panose="020B0604030504040204" pitchFamily="34" charset="0"/>
              </a:rPr>
              <a:t>This study offers a thorough segmentation of the Spacer Fluid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Spacer Fluid market.</a:t>
            </a:r>
          </a:p>
          <a:p>
            <a:r>
              <a:rPr lang="en-US" sz="1400" b="1" dirty="0">
                <a:solidFill>
                  <a:srgbClr val="000000"/>
                </a:solidFill>
                <a:latin typeface="Verdana" panose="020B0604030504040204" pitchFamily="34" charset="0"/>
              </a:rPr>
              <a:t>By Application Outlook (Sales/Revenue,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Onshore</a:t>
            </a:r>
          </a:p>
          <a:p>
            <a:pPr>
              <a:buFont typeface="Arial" panose="020B0604020202020204" pitchFamily="34" charset="0"/>
              <a:buChar char="•"/>
            </a:pPr>
            <a:r>
              <a:rPr lang="en-US" sz="1400" dirty="0">
                <a:solidFill>
                  <a:srgbClr val="000000"/>
                </a:solidFill>
                <a:latin typeface="Verdana" panose="020B0604030504040204" pitchFamily="34" charset="0"/>
              </a:rPr>
              <a:t>Offshore</a:t>
            </a:r>
          </a:p>
          <a:p>
            <a:r>
              <a:rPr lang="en-US" sz="1400" b="1" dirty="0">
                <a:solidFill>
                  <a:srgbClr val="000000"/>
                </a:solidFill>
                <a:latin typeface="Verdana" panose="020B0604030504040204" pitchFamily="34" charset="0"/>
              </a:rPr>
              <a:t>By Type Outlook (Sales/Revenue, USD Million, 2017-2030)</a:t>
            </a:r>
          </a:p>
          <a:p>
            <a:pPr>
              <a:buFont typeface="Arial" panose="020B0604020202020204" pitchFamily="34" charset="0"/>
              <a:buChar char="•"/>
            </a:pPr>
            <a:r>
              <a:rPr lang="en-US" sz="1400" dirty="0">
                <a:solidFill>
                  <a:srgbClr val="000000"/>
                </a:solidFill>
                <a:latin typeface="Verdana" panose="020B0604030504040204" pitchFamily="34" charset="0"/>
              </a:rPr>
              <a:t>Water-based drilling fluid environment</a:t>
            </a:r>
          </a:p>
          <a:p>
            <a:pPr>
              <a:buFont typeface="Arial" panose="020B0604020202020204" pitchFamily="34" charset="0"/>
              <a:buChar char="•"/>
            </a:pPr>
            <a:r>
              <a:rPr lang="en-US" sz="1400" dirty="0">
                <a:solidFill>
                  <a:srgbClr val="000000"/>
                </a:solidFill>
                <a:latin typeface="Verdana" panose="020B0604030504040204" pitchFamily="34" charset="0"/>
              </a:rPr>
              <a:t>Oil-based drilling fluid environment</a:t>
            </a: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Direct Purchase Report: </a:t>
            </a:r>
            <a:r>
              <a:rPr lang="en-US" sz="1400" b="1" dirty="0">
                <a:solidFill>
                  <a:srgbClr val="000000"/>
                </a:solidFill>
                <a:latin typeface="Verdana" panose="020B0604030504040204" pitchFamily="34" charset="0"/>
                <a:hlinkClick r:id="rId2"/>
              </a:rPr>
              <a:t>https://www.marketstatsville.com/buy-now/spacer-fluid-market?opt=3338&amp;utm_source=Vipin+25+Jan&amp;utm_medium=Free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97222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457199" y="599911"/>
            <a:ext cx="10626437" cy="4185761"/>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https://www.marketstatsville.com/table-of-content/spacer-fluid-market?utm_source=Vipin+25+Jan&amp;utm_medium=Free</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Spacer Fluid Market</a:t>
            </a:r>
          </a:p>
          <a:p>
            <a:r>
              <a:rPr lang="en-US" sz="1400" dirty="0">
                <a:solidFill>
                  <a:srgbClr val="000000"/>
                </a:solidFill>
                <a:latin typeface="Verdana" panose="020B0604030504040204" pitchFamily="34" charset="0"/>
              </a:rPr>
              <a:t>This section presents comprehensive information regarding various key players in the Spacer Fluid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The spacer fluid market is consolidated in nature with few players such as </a:t>
            </a:r>
            <a:r>
              <a:rPr lang="en-US" sz="1400" dirty="0" err="1">
                <a:solidFill>
                  <a:srgbClr val="000000"/>
                </a:solidFill>
                <a:latin typeface="Verdana" panose="020B0604030504040204" pitchFamily="34" charset="0"/>
                <a:hlinkClick r:id="rId3"/>
              </a:rPr>
              <a:t>AubinGroup</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4"/>
              </a:rPr>
              <a:t>BASF SE</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5"/>
              </a:rPr>
              <a:t>Chevron Phillips Chemical Company</a:t>
            </a:r>
            <a:r>
              <a:rPr lang="en-US" sz="1400" dirty="0">
                <a:solidFill>
                  <a:srgbClr val="000000"/>
                </a:solidFill>
                <a:latin typeface="Verdana" panose="020B0604030504040204" pitchFamily="34" charset="0"/>
              </a:rPr>
              <a:t>, </a:t>
            </a:r>
            <a:r>
              <a:rPr lang="en-US" sz="1400" dirty="0">
                <a:solidFill>
                  <a:srgbClr val="000000"/>
                </a:solidFill>
                <a:latin typeface="Verdana" panose="020B0604030504040204" pitchFamily="34" charset="0"/>
                <a:hlinkClick r:id="rId6"/>
              </a:rPr>
              <a:t>Baker Hughes Incorporated</a:t>
            </a:r>
            <a:r>
              <a:rPr lang="en-US" sz="1400" dirty="0">
                <a:solidFill>
                  <a:srgbClr val="000000"/>
                </a:solidFill>
                <a:latin typeface="Verdana" panose="020B0604030504040204" pitchFamily="34" charset="0"/>
              </a:rPr>
              <a:t>, </a:t>
            </a:r>
            <a:r>
              <a:rPr lang="en-US" sz="1400" dirty="0" err="1">
                <a:solidFill>
                  <a:srgbClr val="000000"/>
                </a:solidFill>
                <a:latin typeface="Verdana" panose="020B0604030504040204" pitchFamily="34" charset="0"/>
              </a:rPr>
              <a:t>Croda</a:t>
            </a:r>
            <a:r>
              <a:rPr lang="en-US" sz="1400" dirty="0">
                <a:solidFill>
                  <a:srgbClr val="000000"/>
                </a:solidFill>
                <a:latin typeface="Verdana" panose="020B0604030504040204" pitchFamily="34" charset="0"/>
              </a:rPr>
              <a:t> International PLC, Halliburton, </a:t>
            </a:r>
            <a:r>
              <a:rPr lang="en-US" sz="1400" dirty="0" err="1">
                <a:solidFill>
                  <a:srgbClr val="000000"/>
                </a:solidFill>
                <a:latin typeface="Verdana" panose="020B0604030504040204" pitchFamily="34" charset="0"/>
              </a:rPr>
              <a:t>M&amp;DIndustries</a:t>
            </a:r>
            <a:r>
              <a:rPr lang="en-US" sz="1400" dirty="0">
                <a:solidFill>
                  <a:srgbClr val="000000"/>
                </a:solidFill>
                <a:latin typeface="Verdana" panose="020B0604030504040204" pitchFamily="34" charset="0"/>
              </a:rPr>
              <a:t> of LA Inc., Schlumberger Limited., Impact Fluid Solutions, and </a:t>
            </a:r>
            <a:r>
              <a:rPr lang="en-US" sz="1400" dirty="0" err="1">
                <a:solidFill>
                  <a:srgbClr val="000000"/>
                </a:solidFill>
                <a:latin typeface="Verdana" panose="020B0604030504040204" pitchFamily="34" charset="0"/>
              </a:rPr>
              <a:t>Trican</a:t>
            </a:r>
            <a:r>
              <a:rPr lang="en-US" sz="1400" dirty="0">
                <a:solidFill>
                  <a:srgbClr val="000000"/>
                </a:solidFill>
                <a:latin typeface="Verdana" panose="020B0604030504040204" pitchFamily="34" charset="0"/>
              </a:rPr>
              <a:t> Well Service Ltd., holds a significant share of the market. These players have been adopting various strategies to gain higher shares or retain leading positions in the market. Joint venture and partnership is the player's most adopted strategy, including Baker Hughes Incorporated.</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22058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934</Words>
  <Application>Microsoft Office PowerPoint</Application>
  <PresentationFormat>Widescreen</PresentationFormat>
  <Paragraphs>69</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213</cp:revision>
  <dcterms:created xsi:type="dcterms:W3CDTF">2017-04-19T06:29:38Z</dcterms:created>
  <dcterms:modified xsi:type="dcterms:W3CDTF">2024-01-25T08:10:37Z</dcterms:modified>
</cp:coreProperties>
</file>