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1" r:id="rId2"/>
    <p:sldId id="257" r:id="rId3"/>
    <p:sldId id="262" r:id="rId4"/>
  </p:sldIdLst>
  <p:sldSz cx="12192000" cy="6858000"/>
  <p:notesSz cx="6858000" cy="9144000"/>
  <p:custShowLst>
    <p:custShow name="Custom Show 1" id="0">
      <p:sldLst>
        <p:sld r:id="rId3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5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24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33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473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267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46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4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65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44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176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67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72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55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24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47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058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B70E-7E31-4289-A039-04E746B7FC76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FD462E-C95B-4E27-A336-5F689951D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760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8FB49F-83FD-166C-0080-179488E086EB}"/>
              </a:ext>
            </a:extLst>
          </p:cNvPr>
          <p:cNvCxnSpPr>
            <a:cxnSpLocks/>
          </p:cNvCxnSpPr>
          <p:nvPr/>
        </p:nvCxnSpPr>
        <p:spPr>
          <a:xfrm>
            <a:off x="268941" y="753035"/>
            <a:ext cx="63470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6FDA44B-2530-93C0-819F-F5700C640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10" y="167813"/>
            <a:ext cx="8596668" cy="93484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Arial Black" panose="020B0A04020102020204" pitchFamily="34" charset="0"/>
              </a:rPr>
              <a:t>Why study in Australia?</a:t>
            </a:r>
            <a:endParaRPr lang="en-IN" sz="40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66A4-0085-7ABE-4EAF-B6E3A1E4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929" y="1102659"/>
            <a:ext cx="12192000" cy="5876365"/>
          </a:xfrm>
        </p:spPr>
        <p:txBody>
          <a:bodyPr>
            <a:normAutofit fontScale="92500" lnSpcReduction="10000"/>
          </a:bodyPr>
          <a:lstStyle/>
          <a:p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Australia is home to 43 universities in total, with 40 Australian, two international and one private university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Eight Australian universities placed in the top 100 in the latest QS World University Rankings(Go8)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Australia offers admissions in three intakes – Feb, July*, Nov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Admission process is very simple and transparent - 60% and above in Bachelors + English proficiency test (IELTS/PTE/TOEFL)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Students can get scholarship up to 35%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Career gap more than 6 months is not accepted.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Students can work 48 hours per fortnight with a pay of 23.23 AUD per hour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Students can get stay back permit up to 5 Years based on Regions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Students with degrees in areas of skill shortages will have an extra 2 years to stay and work in Australia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4217FA-FD2C-2C82-8ED8-FC318F051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282" y="-58506"/>
            <a:ext cx="1577790" cy="144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37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12DEBB-D0F2-C598-4B74-586F04394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" y="1869140"/>
            <a:ext cx="12192000" cy="50964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9FC1C6-F8A9-DB09-9D75-888A5899D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201" y="0"/>
            <a:ext cx="1514799" cy="158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2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516AB3-1234-A024-7ACE-428DDDBA829A}"/>
              </a:ext>
            </a:extLst>
          </p:cNvPr>
          <p:cNvCxnSpPr>
            <a:cxnSpLocks/>
          </p:cNvCxnSpPr>
          <p:nvPr/>
        </p:nvCxnSpPr>
        <p:spPr>
          <a:xfrm>
            <a:off x="833718" y="510988"/>
            <a:ext cx="442408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0E8E9A3-EC19-68F6-75C8-B20B667F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87823" y="54213"/>
            <a:ext cx="6862480" cy="72529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              </a:t>
            </a:r>
            <a:r>
              <a:rPr lang="en-US" b="1" dirty="0">
                <a:latin typeface="Arial Black" panose="020B0A04020102020204" pitchFamily="34" charset="0"/>
              </a:rPr>
              <a:t>Application Process</a:t>
            </a:r>
            <a:r>
              <a:rPr lang="en-US" dirty="0">
                <a:latin typeface="Arial Black" panose="020B0A04020102020204" pitchFamily="34" charset="0"/>
              </a:rPr>
              <a:t>     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17AAC-164C-922A-3FCC-1CC2E5A1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4950"/>
            <a:ext cx="12062011" cy="6037731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Basing on your profile select your course and University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 Black" panose="020B0A04020102020204" pitchFamily="34" charset="0"/>
              </a:rPr>
              <a:t>Gather all your required documents(academics - 10</a:t>
            </a:r>
            <a:r>
              <a:rPr lang="en-US" baseline="30000" dirty="0">
                <a:latin typeface="Arial Black" panose="020B0A04020102020204" pitchFamily="34" charset="0"/>
              </a:rPr>
              <a:t>th</a:t>
            </a:r>
            <a:r>
              <a:rPr lang="en-US" dirty="0">
                <a:latin typeface="Arial Black" panose="020B0A04020102020204" pitchFamily="34" charset="0"/>
              </a:rPr>
              <a:t>, +2, graduation transcripts, CMM, PC, English proficiency tests, experience documents if any, passport(front &amp; back))</a:t>
            </a:r>
          </a:p>
          <a:p>
            <a:r>
              <a:rPr lang="en-US" dirty="0">
                <a:latin typeface="Arial Black" panose="020B0A04020102020204" pitchFamily="34" charset="0"/>
              </a:rPr>
              <a:t>Receives an offer letter from university (either unconditional or conditional offer)</a:t>
            </a:r>
          </a:p>
          <a:p>
            <a:r>
              <a:rPr lang="en-US" dirty="0">
                <a:latin typeface="Arial Black" panose="020B0A04020102020204" pitchFamily="34" charset="0"/>
              </a:rPr>
              <a:t>Arrange financials (Funds &amp; Income) – (Living cost 21,041/</a:t>
            </a:r>
            <a:r>
              <a:rPr lang="en-US" dirty="0" err="1">
                <a:latin typeface="Arial Black" panose="020B0A04020102020204" pitchFamily="34" charset="0"/>
              </a:rPr>
              <a:t>yr</a:t>
            </a:r>
            <a:r>
              <a:rPr lang="en-US" dirty="0">
                <a:latin typeface="Arial Black" panose="020B0A04020102020204" pitchFamily="34" charset="0"/>
              </a:rPr>
              <a:t> + travelling cost 2,000 + tui fe 22L(approx))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</a:t>
            </a:r>
            <a:r>
              <a:rPr lang="en-US" b="1" u="sng" dirty="0">
                <a:latin typeface="Arial Black" panose="020B0A04020102020204" pitchFamily="34" charset="0"/>
              </a:rPr>
              <a:t>Funds (30 - 35 lakhs)</a:t>
            </a:r>
            <a:r>
              <a:rPr lang="en-US" b="1" dirty="0">
                <a:latin typeface="Arial Black" panose="020B0A04020102020204" pitchFamily="34" charset="0"/>
              </a:rPr>
              <a:t>                                    </a:t>
            </a:r>
            <a:r>
              <a:rPr lang="en-US" b="1" u="sng" dirty="0">
                <a:latin typeface="Arial Black" panose="020B0A04020102020204" pitchFamily="34" charset="0"/>
              </a:rPr>
              <a:t>Income ( 10 LPA or above)</a:t>
            </a:r>
          </a:p>
          <a:p>
            <a:pPr marL="0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                         - Education Loan                                          - Employee (Form 16 + B. S) </a:t>
            </a:r>
          </a:p>
          <a:p>
            <a:pPr marL="0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                         - Mortgage Loan                                           - Business (IT returns(2Yrs) + B.S)                                                </a:t>
            </a:r>
          </a:p>
          <a:p>
            <a:pPr marL="0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                         - Fixed Deposit (6M old)                               - Agriculture( M-seva income cer)</a:t>
            </a:r>
          </a:p>
          <a:p>
            <a:pPr marL="0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                         - Savings A/C (6M old)                                  - Rental Agreements  + B. S   </a:t>
            </a:r>
          </a:p>
          <a:p>
            <a:pPr marL="0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      Note: Sponsorship ( parents – 70% min +  other relation 30%)                                </a:t>
            </a:r>
          </a:p>
          <a:p>
            <a:r>
              <a:rPr lang="en-US" dirty="0">
                <a:latin typeface="Arial Black" panose="020B0A04020102020204" pitchFamily="34" charset="0"/>
              </a:rPr>
              <a:t>GTE ( Genuine Temporary Entrant) interview</a:t>
            </a:r>
          </a:p>
          <a:p>
            <a:r>
              <a:rPr lang="en-US" dirty="0">
                <a:latin typeface="Arial Black" panose="020B0A04020102020204" pitchFamily="34" charset="0"/>
              </a:rPr>
              <a:t>Payment of 1 Sem fees + OSHC ($1400(77 K) -  2 Yrs)</a:t>
            </a:r>
          </a:p>
          <a:p>
            <a:r>
              <a:rPr lang="en-US" dirty="0">
                <a:latin typeface="Arial Black" panose="020B0A04020102020204" pitchFamily="34" charset="0"/>
              </a:rPr>
              <a:t>Receives eCOE ( Confirmation of Enrollment) from university</a:t>
            </a:r>
          </a:p>
          <a:p>
            <a:r>
              <a:rPr lang="en-US" dirty="0">
                <a:latin typeface="Arial Black" panose="020B0A04020102020204" pitchFamily="34" charset="0"/>
              </a:rPr>
              <a:t>Complete medical tests from authorized centers</a:t>
            </a:r>
          </a:p>
          <a:p>
            <a:r>
              <a:rPr lang="en-US" dirty="0">
                <a:latin typeface="Arial Black" panose="020B0A04020102020204" pitchFamily="34" charset="0"/>
              </a:rPr>
              <a:t>Application for visa (Submit all the documents from academics to medical certificates) visa cost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$715(40,000)</a:t>
            </a:r>
          </a:p>
          <a:p>
            <a:r>
              <a:rPr lang="en-US" dirty="0">
                <a:latin typeface="Arial Black" panose="020B0A04020102020204" pitchFamily="34" charset="0"/>
              </a:rPr>
              <a:t>visa Application can take from 1 – 45 days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B3D07C-7002-3664-8184-DF9D0E23B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964" y="0"/>
            <a:ext cx="1515035" cy="15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389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Trebuchet MS</vt:lpstr>
      <vt:lpstr>Wingdings 3</vt:lpstr>
      <vt:lpstr>Facet</vt:lpstr>
      <vt:lpstr>Why study in Australia?</vt:lpstr>
      <vt:lpstr>PowerPoint Presentation</vt:lpstr>
      <vt:lpstr>              Application Process     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in Australia?</dc:title>
  <dc:creator>manikotireddy@outlook.com</dc:creator>
  <cp:lastModifiedBy>balu pallipati</cp:lastModifiedBy>
  <cp:revision>2</cp:revision>
  <dcterms:created xsi:type="dcterms:W3CDTF">2023-07-18T05:16:17Z</dcterms:created>
  <dcterms:modified xsi:type="dcterms:W3CDTF">2023-08-22T06:51:45Z</dcterms:modified>
</cp:coreProperties>
</file>