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lu pallipati" initials="bp" lastIdx="1" clrIdx="0">
    <p:extLst>
      <p:ext uri="{19B8F6BF-5375-455C-9EA6-DF929625EA0E}">
        <p15:presenceInfo xmlns:p15="http://schemas.microsoft.com/office/powerpoint/2012/main" userId="36c8957d3cb28e8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4566-356E-4398-9758-083ABB66BAE8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D3A8A04-A105-45BC-A433-9114D891C6A3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3485679"/>
      </p:ext>
    </p:extLst>
  </p:cSld>
  <p:clrMapOvr>
    <a:masterClrMapping/>
  </p:clrMapOvr>
  <p:transition spd="slow" advClick="0" advTm="5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4566-356E-4398-9758-083ABB66BAE8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A8A04-A105-45BC-A433-9114D891C6A3}" type="slidenum">
              <a:rPr lang="en-IN" smtClean="0"/>
              <a:t>‹#›</a:t>
            </a:fld>
            <a:endParaRPr lang="en-IN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21787"/>
      </p:ext>
    </p:extLst>
  </p:cSld>
  <p:clrMapOvr>
    <a:masterClrMapping/>
  </p:clrMapOvr>
  <p:transition spd="slow" advClick="0" advTm="5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4566-356E-4398-9758-083ABB66BAE8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A8A04-A105-45BC-A433-9114D891C6A3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12239"/>
      </p:ext>
    </p:extLst>
  </p:cSld>
  <p:clrMapOvr>
    <a:masterClrMapping/>
  </p:clrMapOvr>
  <p:transition spd="slow" advClick="0" advTm="5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4566-356E-4398-9758-083ABB66BAE8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A8A04-A105-45BC-A433-9114D891C6A3}" type="slidenum">
              <a:rPr lang="en-IN" smtClean="0"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405531"/>
      </p:ext>
    </p:extLst>
  </p:cSld>
  <p:clrMapOvr>
    <a:masterClrMapping/>
  </p:clrMapOvr>
  <p:transition spd="slow" advClick="0" advTm="5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4566-356E-4398-9758-083ABB66BAE8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A8A04-A105-45BC-A433-9114D891C6A3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302236"/>
      </p:ext>
    </p:extLst>
  </p:cSld>
  <p:clrMapOvr>
    <a:masterClrMapping/>
  </p:clrMapOvr>
  <p:transition spd="slow" advClick="0" advTm="5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4566-356E-4398-9758-083ABB66BAE8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A8A04-A105-45BC-A433-9114D891C6A3}" type="slidenum">
              <a:rPr lang="en-IN" smtClean="0"/>
              <a:t>‹#›</a:t>
            </a:fld>
            <a:endParaRPr lang="en-IN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988595"/>
      </p:ext>
    </p:extLst>
  </p:cSld>
  <p:clrMapOvr>
    <a:masterClrMapping/>
  </p:clrMapOvr>
  <p:transition spd="slow" advClick="0" advTm="5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4566-356E-4398-9758-083ABB66BAE8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A8A04-A105-45BC-A433-9114D891C6A3}" type="slidenum">
              <a:rPr lang="en-IN" smtClean="0"/>
              <a:t>‹#›</a:t>
            </a:fld>
            <a:endParaRPr lang="en-IN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529253"/>
      </p:ext>
    </p:extLst>
  </p:cSld>
  <p:clrMapOvr>
    <a:masterClrMapping/>
  </p:clrMapOvr>
  <p:transition spd="slow" advClick="0" advTm="5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4566-356E-4398-9758-083ABB66BAE8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A8A04-A105-45BC-A433-9114D891C6A3}" type="slidenum">
              <a:rPr lang="en-IN" smtClean="0"/>
              <a:t>‹#›</a:t>
            </a:fld>
            <a:endParaRPr lang="en-IN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136931"/>
      </p:ext>
    </p:extLst>
  </p:cSld>
  <p:clrMapOvr>
    <a:masterClrMapping/>
  </p:clrMapOvr>
  <p:transition spd="slow" advClick="0" advTm="5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4566-356E-4398-9758-083ABB66BAE8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A8A04-A105-45BC-A433-9114D891C6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2875513"/>
      </p:ext>
    </p:extLst>
  </p:cSld>
  <p:clrMapOvr>
    <a:masterClrMapping/>
  </p:clrMapOvr>
  <p:transition spd="slow" advClick="0" advTm="5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4566-356E-4398-9758-083ABB66BAE8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A8A04-A105-45BC-A433-9114D891C6A3}" type="slidenum">
              <a:rPr lang="en-IN" smtClean="0"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532574"/>
      </p:ext>
    </p:extLst>
  </p:cSld>
  <p:clrMapOvr>
    <a:masterClrMapping/>
  </p:clrMapOvr>
  <p:transition spd="slow" advClick="0" advTm="5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8934566-356E-4398-9758-083ABB66BAE8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A8A04-A105-45BC-A433-9114D891C6A3}" type="slidenum">
              <a:rPr lang="en-IN" smtClean="0"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633418"/>
      </p:ext>
    </p:extLst>
  </p:cSld>
  <p:clrMapOvr>
    <a:masterClrMapping/>
  </p:clrMapOvr>
  <p:transition spd="slow" advClick="0" advTm="5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34566-356E-4398-9758-083ABB66BAE8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D3A8A04-A105-45BC-A433-9114D891C6A3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68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5000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22865-10FC-B97A-6960-0F2745230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4296" y="1261718"/>
            <a:ext cx="8095130" cy="607422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latin typeface="Arial Black" panose="020B0A04020102020204" pitchFamily="34" charset="0"/>
              </a:rPr>
              <a:t>Why study in UK? 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DCFE4-DC44-210D-6945-E3004CB28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471" y="2002284"/>
            <a:ext cx="11994775" cy="5003634"/>
          </a:xfrm>
          <a:noFill/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r>
              <a:rPr lang="en-US" dirty="0"/>
              <a:t>UK is one of the world’s leading destinations for international students.</a:t>
            </a:r>
          </a:p>
          <a:p>
            <a:r>
              <a:rPr lang="en-US" dirty="0"/>
              <a:t>There are more than 395 universities and colleges in the UK.</a:t>
            </a:r>
          </a:p>
          <a:p>
            <a:r>
              <a:rPr lang="en-US" dirty="0"/>
              <a:t>UK offers masters program mostly in  year duration which means less tuition fees and living expenses.</a:t>
            </a:r>
          </a:p>
          <a:p>
            <a:r>
              <a:rPr lang="en-US" dirty="0"/>
              <a:t>UK offers admissions in three intakes - September, January &amp; May.</a:t>
            </a:r>
          </a:p>
          <a:p>
            <a:r>
              <a:rPr lang="en-US" dirty="0"/>
              <a:t>Bachelors with 55% and above is accepted for admission in universities.</a:t>
            </a:r>
          </a:p>
          <a:p>
            <a:r>
              <a:rPr lang="en-US" dirty="0"/>
              <a:t>UK accepts English proficiency tests like IELTS, TOEFL(ibt), PTE, DUOLINGO.</a:t>
            </a:r>
          </a:p>
          <a:p>
            <a:r>
              <a:rPr lang="en-US" dirty="0"/>
              <a:t>Most of the universities have waived the language proficiency requirement for the student  who has 70 or above in Class 12 English.</a:t>
            </a:r>
          </a:p>
          <a:p>
            <a:pPr marL="0" indent="0">
              <a:buNone/>
            </a:pPr>
            <a:r>
              <a:rPr lang="en-US" dirty="0"/>
              <a:t>                 </a:t>
            </a:r>
            <a:r>
              <a:rPr lang="en-US" u="sng" dirty="0"/>
              <a:t>Note</a:t>
            </a:r>
            <a:r>
              <a:rPr lang="en-US" dirty="0"/>
              <a:t> : +2 English should be less than five years old</a:t>
            </a:r>
          </a:p>
          <a:p>
            <a:r>
              <a:rPr lang="en-US" dirty="0"/>
              <a:t>Students can get scholarships up to 4000 GBP.</a:t>
            </a:r>
          </a:p>
          <a:p>
            <a:r>
              <a:rPr lang="en-US" dirty="0"/>
              <a:t>Students are allowed to work for up to 20 hours per week as part time during term time.</a:t>
            </a:r>
          </a:p>
          <a:p>
            <a:r>
              <a:rPr lang="en-US" dirty="0"/>
              <a:t>UK offers 2 years of Post study work / Graduate Immigration Route (GIR) on student visa.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IN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6F21EE-E89D-F42D-7723-100214EEE97C}"/>
              </a:ext>
            </a:extLst>
          </p:cNvPr>
          <p:cNvCxnSpPr>
            <a:cxnSpLocks/>
          </p:cNvCxnSpPr>
          <p:nvPr/>
        </p:nvCxnSpPr>
        <p:spPr>
          <a:xfrm>
            <a:off x="1371600" y="1842246"/>
            <a:ext cx="974911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1DF54CE5-AEA6-FA0C-15B7-E30A99520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244" y="0"/>
            <a:ext cx="1555756" cy="162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921011"/>
      </p:ext>
    </p:extLst>
  </p:cSld>
  <p:clrMapOvr>
    <a:masterClrMapping/>
  </p:clrMapOvr>
  <p:transition spd="slow"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50" presetClass="entr" presetSubtype="0" decel="10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5" presetID="50" presetClass="entr" presetSubtype="0" decel="10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500"/>
                            </p:stCondLst>
                            <p:childTnLst>
                              <p:par>
                                <p:cTn id="21" presetID="50" presetClass="entr" presetSubtype="0" decel="10000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0"/>
                            </p:stCondLst>
                            <p:childTnLst>
                              <p:par>
                                <p:cTn id="27" presetID="50" presetClass="entr" presetSubtype="0" decel="10000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3500"/>
                            </p:stCondLst>
                            <p:childTnLst>
                              <p:par>
                                <p:cTn id="33" presetID="50" presetClass="entr" presetSubtype="0" decel="10000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9500"/>
                            </p:stCondLst>
                            <p:childTnLst>
                              <p:par>
                                <p:cTn id="39" presetID="50" presetClass="entr" presetSubtype="0" decel="10000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500"/>
                            </p:stCondLst>
                            <p:childTnLst>
                              <p:par>
                                <p:cTn id="45" presetID="50" presetClass="entr" presetSubtype="0" decel="10000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1500"/>
                            </p:stCondLst>
                            <p:childTnLst>
                              <p:par>
                                <p:cTn id="51" presetID="50" presetClass="entr" presetSubtype="0" decel="10000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7500"/>
                            </p:stCondLst>
                            <p:childTnLst>
                              <p:par>
                                <p:cTn id="57" presetID="50" presetClass="entr" presetSubtype="0" decel="100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1000"/>
                            </p:stCondLst>
                            <p:childTnLst>
                              <p:par>
                                <p:cTn id="63" presetID="50" presetClass="entr" presetSubtype="0" decel="10000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7000"/>
                            </p:stCondLst>
                            <p:childTnLst>
                              <p:par>
                                <p:cTn id="69" presetID="50" presetClass="entr" presetSubtype="0" decel="10000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3000"/>
                            </p:stCondLst>
                            <p:childTnLst>
                              <p:par>
                                <p:cTn id="75" presetID="50" presetClass="entr" presetSubtype="0" decel="10000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3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12DE-37C3-A3C0-E836-C5CA0CEB4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6609" y="1099941"/>
            <a:ext cx="9603275" cy="1049235"/>
          </a:xfrm>
        </p:spPr>
        <p:txBody>
          <a:bodyPr/>
          <a:lstStyle/>
          <a:p>
            <a:r>
              <a:rPr lang="en-US" dirty="0"/>
              <a:t>                              </a:t>
            </a:r>
            <a:r>
              <a:rPr lang="en-US" sz="3600" dirty="0"/>
              <a:t>APPLICATION process</a:t>
            </a:r>
            <a:endParaRPr lang="en-IN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A7DB1-9B4D-9BC5-A55A-EB844F4A2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061" y="1995075"/>
            <a:ext cx="12191999" cy="5064630"/>
          </a:xfrm>
          <a:noFill/>
        </p:spPr>
        <p:txBody>
          <a:bodyPr/>
          <a:lstStyle/>
          <a:p>
            <a:r>
              <a:rPr lang="en-US" dirty="0"/>
              <a:t>Basing on your profile select your course and University.</a:t>
            </a:r>
          </a:p>
          <a:p>
            <a:r>
              <a:rPr lang="en-US" dirty="0"/>
              <a:t>Process the application by providing the required documents(like SSC, inter, graduation transcripts, CMM, PC,       2 LOR, Passport, SOP,  Experience documents).</a:t>
            </a:r>
          </a:p>
          <a:p>
            <a:r>
              <a:rPr lang="en-US" dirty="0"/>
              <a:t>English proficiency test score if no English waiver &amp; Gap justification if any.</a:t>
            </a:r>
          </a:p>
          <a:p>
            <a:r>
              <a:rPr lang="en-US" dirty="0"/>
              <a:t>Gets the offer letter from the university (Either unconditional or conditional).</a:t>
            </a:r>
          </a:p>
          <a:p>
            <a:r>
              <a:rPr lang="en-US" dirty="0"/>
              <a:t>Some universities conducts credibility interview for students.</a:t>
            </a:r>
          </a:p>
          <a:p>
            <a:r>
              <a:rPr lang="en-US" dirty="0"/>
              <a:t>Pay the initial deposit as per the offer letter before the deadline mentioned.</a:t>
            </a:r>
          </a:p>
          <a:p>
            <a:r>
              <a:rPr lang="en-US" dirty="0"/>
              <a:t>Arrange financials (Remaining tuition fees + living expenses ) along with medical/ health check ups .</a:t>
            </a:r>
          </a:p>
          <a:p>
            <a:r>
              <a:rPr lang="en-US" dirty="0"/>
              <a:t>CAS ( Confirmation of Acceptance of Studies) from the university to process tier 4 visa(Study visa).</a:t>
            </a:r>
          </a:p>
          <a:p>
            <a:r>
              <a:rPr lang="en-US" dirty="0"/>
              <a:t>Apply for visa by paying visa fees along with IHS (Immigration Health Surcharge).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IN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5A1E4B7-35D7-C2DB-1127-A41E7194F98B}"/>
              </a:ext>
            </a:extLst>
          </p:cNvPr>
          <p:cNvCxnSpPr>
            <a:cxnSpLocks/>
          </p:cNvCxnSpPr>
          <p:nvPr/>
        </p:nvCxnSpPr>
        <p:spPr>
          <a:xfrm flipH="1">
            <a:off x="1398494" y="1828800"/>
            <a:ext cx="965498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2DB1079B-5A26-E0DB-229A-9AE75CB1AE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706" y="1"/>
            <a:ext cx="1703294" cy="17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8366"/>
      </p:ext>
    </p:extLst>
  </p:cSld>
  <p:clrMapOvr>
    <a:masterClrMapping/>
  </p:clrMapOvr>
  <p:transition spd="slow"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7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8" presetID="17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000"/>
                            </p:stCondLst>
                            <p:childTnLst>
                              <p:par>
                                <p:cTn id="23" presetID="17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2000"/>
                            </p:stCondLst>
                            <p:childTnLst>
                              <p:par>
                                <p:cTn id="28" presetID="17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8000"/>
                            </p:stCondLst>
                            <p:childTnLst>
                              <p:par>
                                <p:cTn id="33" presetID="17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4000"/>
                            </p:stCondLst>
                            <p:childTnLst>
                              <p:par>
                                <p:cTn id="38" presetID="17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0"/>
                            </p:stCondLst>
                            <p:childTnLst>
                              <p:par>
                                <p:cTn id="43" presetID="17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6000"/>
                            </p:stCondLst>
                            <p:childTnLst>
                              <p:par>
                                <p:cTn id="48" presetID="17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2000"/>
                            </p:stCondLst>
                            <p:childTnLst>
                              <p:par>
                                <p:cTn id="53" presetID="17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403</TotalTime>
  <Words>318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Gill Sans MT</vt:lpstr>
      <vt:lpstr>Gallery</vt:lpstr>
      <vt:lpstr>Why study in UK?  </vt:lpstr>
      <vt:lpstr>                              APPLICATION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study in UK?</dc:title>
  <dc:creator>balu pallipati</dc:creator>
  <cp:lastModifiedBy>balu pallipati</cp:lastModifiedBy>
  <cp:revision>2</cp:revision>
  <dcterms:created xsi:type="dcterms:W3CDTF">2023-07-18T08:07:29Z</dcterms:created>
  <dcterms:modified xsi:type="dcterms:W3CDTF">2023-08-22T06:57:01Z</dcterms:modified>
</cp:coreProperties>
</file>