
<file path=[Content_Types].xml><?xml version="1.0" encoding="utf-8"?>
<Types xmlns="http://schemas.openxmlformats.org/package/2006/content-types">
  <Override PartName="/ppt/slides/slide5.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Default Extension="svg" ContentType="image/svg+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Default Extension="fntdata" ContentType="application/x-fontdata"/>
  <Override PartName="/ppt/slideLayouts/slideLayout1.xml" ContentType="application/vnd.openxmlformats-officedocument.presentationml.slideLayout+xml"/>
  <Override PartName="/docProps/app.xml" ContentType="application/vnd.openxmlformats-officedocument.extended-properties+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Lst>
  <p:sldSz cx="18288000" cy="10287000"/>
  <p:notesSz cx="6858000" cy="9144000"/>
  <p:embeddedFontLst>
    <p:embeddedFont>
      <p:font typeface="Calibri" pitchFamily="34" charset="0"/>
      <p:regular r:id="rId7"/>
      <p:bold r:id="rId8"/>
      <p:italic r:id="rId9"/>
      <p:boldItalic r:id="rId10"/>
    </p:embeddedFont>
    <p:embeddedFont>
      <p:font typeface="Montserrat" charset="0"/>
      <p:regular r:id="rId11"/>
    </p:embeddedFont>
    <p:embeddedFont>
      <p:font typeface="DM Sans" charset="0"/>
      <p:regular r:id="rId12"/>
    </p:embeddedFont>
    <p:embeddedFont>
      <p:font typeface="Kollektif Bold" charset="0"/>
      <p:regular r:id="rId13"/>
    </p:embeddedFont>
    <p:embeddedFont>
      <p:font typeface="Eczar Bold" charset="0"/>
      <p:regular r:id="rId14"/>
    </p:embeddedFont>
    <p:embeddedFont>
      <p:font typeface="Canva Sans" charset="0"/>
      <p:regular r:id="rId1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autoAdjust="0"/>
    <p:restoredTop sz="94622" autoAdjust="0"/>
  </p:normalViewPr>
  <p:slideViewPr>
    <p:cSldViewPr>
      <p:cViewPr varScale="1">
        <p:scale>
          <a:sx n="57" d="100"/>
          <a:sy n="57" d="100"/>
        </p:scale>
        <p:origin x="-282"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font" Target="fonts/font2.fntdata"/><Relationship Id="rId13" Type="http://schemas.openxmlformats.org/officeDocument/2006/relationships/font" Target="fonts/font7.fntdata"/><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font" Target="fonts/font1.fntdata"/><Relationship Id="rId12" Type="http://schemas.openxmlformats.org/officeDocument/2006/relationships/font" Target="fonts/font6.fntdata"/><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5.fntdata"/><Relationship Id="rId5" Type="http://schemas.openxmlformats.org/officeDocument/2006/relationships/slide" Target="slides/slide4.xml"/><Relationship Id="rId15" Type="http://schemas.openxmlformats.org/officeDocument/2006/relationships/font" Target="fonts/font9.fntdata"/><Relationship Id="rId10" Type="http://schemas.openxmlformats.org/officeDocument/2006/relationships/font" Target="fonts/font4.fntdata"/><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font" Target="fonts/font3.fntdata"/><Relationship Id="rId14" Type="http://schemas.openxmlformats.org/officeDocument/2006/relationships/font" Target="fonts/font8.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5/23/2024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5/23/2024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5/23/2024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5/23/2024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5/23/2024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hyperlink" Target="https://tnttowing.ca/" TargetMode="External"/><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3.jpe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hyperlink" Target="https://tnttowing.ca/" TargetMode="External"/><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5.svg"/><Relationship Id="rId7" Type="http://schemas.openxmlformats.org/officeDocument/2006/relationships/image" Target="../media/image19.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12.png"/><Relationship Id="rId5" Type="http://schemas.openxmlformats.org/officeDocument/2006/relationships/image" Target="../media/image17.svg"/><Relationship Id="rId10" Type="http://schemas.openxmlformats.org/officeDocument/2006/relationships/hyperlink" Target="https://tnttowing.ca/" TargetMode="External"/><Relationship Id="rId4" Type="http://schemas.openxmlformats.org/officeDocument/2006/relationships/image" Target="../media/image15.png"/><Relationship Id="rId9" Type="http://schemas.openxmlformats.org/officeDocument/2006/relationships/image" Target="../media/image21.svg"/></Relationships>
</file>

<file path=ppt/slides/_rels/slide4.xml.rels><?xml version="1.0" encoding="UTF-8" standalone="yes"?>
<Relationships xmlns="http://schemas.openxmlformats.org/package/2006/relationships"><Relationship Id="rId3" Type="http://schemas.openxmlformats.org/officeDocument/2006/relationships/hyperlink" Target="https://tnttowing.ca/" TargetMode="External"/><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hyperlink" Target="https://tnttowing.ca/" TargetMode="External"/><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hyperlink" Target="mailto:tnttow1@telus.net" TargetMode="External"/><Relationship Id="rId5" Type="http://schemas.openxmlformats.org/officeDocument/2006/relationships/hyperlink" Target="tel:1%20403-327-4279" TargetMode="Externa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5EDE6"/>
        </a:solidFill>
        <a:effectLst/>
      </p:bgPr>
    </p:bg>
    <p:spTree>
      <p:nvGrpSpPr>
        <p:cNvPr id="1" name=""/>
        <p:cNvGrpSpPr/>
        <p:nvPr/>
      </p:nvGrpSpPr>
      <p:grpSpPr>
        <a:xfrm>
          <a:off x="0" y="0"/>
          <a:ext cx="0" cy="0"/>
          <a:chOff x="0" y="0"/>
          <a:chExt cx="0" cy="0"/>
        </a:xfrm>
      </p:grpSpPr>
      <p:sp>
        <p:nvSpPr>
          <p:cNvPr id="2" name="Freeform 2"/>
          <p:cNvSpPr/>
          <p:nvPr/>
        </p:nvSpPr>
        <p:spPr>
          <a:xfrm>
            <a:off x="-3535194" y="-733671"/>
            <a:ext cx="5355572" cy="5877171"/>
          </a:xfrm>
          <a:custGeom>
            <a:avLst/>
            <a:gdLst/>
            <a:ahLst/>
            <a:cxnLst/>
            <a:rect l="l" t="t" r="r" b="b"/>
            <a:pathLst>
              <a:path w="5355572" h="5877171">
                <a:moveTo>
                  <a:pt x="0" y="0"/>
                </a:moveTo>
                <a:lnTo>
                  <a:pt x="5355572" y="0"/>
                </a:lnTo>
                <a:lnTo>
                  <a:pt x="5355572" y="5877171"/>
                </a:lnTo>
                <a:lnTo>
                  <a:pt x="0" y="5877171"/>
                </a:lnTo>
                <a:lnTo>
                  <a:pt x="0" y="0"/>
                </a:lnTo>
                <a:close/>
              </a:path>
            </a:pathLst>
          </a:custGeom>
          <a:blipFill>
            <a:blip r:embed="rId2"/>
            <a:stretch>
              <a:fillRect/>
            </a:stretch>
          </a:blipFill>
        </p:spPr>
      </p:sp>
      <p:sp>
        <p:nvSpPr>
          <p:cNvPr id="3" name="Freeform 3"/>
          <p:cNvSpPr/>
          <p:nvPr/>
        </p:nvSpPr>
        <p:spPr>
          <a:xfrm rot="-10800000">
            <a:off x="10332582" y="-1537984"/>
            <a:ext cx="6597249" cy="3075967"/>
          </a:xfrm>
          <a:custGeom>
            <a:avLst/>
            <a:gdLst/>
            <a:ahLst/>
            <a:cxnLst/>
            <a:rect l="l" t="t" r="r" b="b"/>
            <a:pathLst>
              <a:path w="6597249" h="3075967">
                <a:moveTo>
                  <a:pt x="0" y="0"/>
                </a:moveTo>
                <a:lnTo>
                  <a:pt x="6597249" y="0"/>
                </a:lnTo>
                <a:lnTo>
                  <a:pt x="6597249" y="3075968"/>
                </a:lnTo>
                <a:lnTo>
                  <a:pt x="0" y="3075968"/>
                </a:lnTo>
                <a:lnTo>
                  <a:pt x="0" y="0"/>
                </a:lnTo>
                <a:close/>
              </a:path>
            </a:pathLst>
          </a:custGeom>
          <a:blipFill>
            <a:blip r:embed="rId3"/>
            <a:stretch>
              <a:fillRect/>
            </a:stretch>
          </a:blipFill>
        </p:spPr>
      </p:sp>
      <p:sp>
        <p:nvSpPr>
          <p:cNvPr id="4" name="Freeform 4"/>
          <p:cNvSpPr/>
          <p:nvPr/>
        </p:nvSpPr>
        <p:spPr>
          <a:xfrm>
            <a:off x="16929831" y="2362275"/>
            <a:ext cx="7499556" cy="4199751"/>
          </a:xfrm>
          <a:custGeom>
            <a:avLst/>
            <a:gdLst/>
            <a:ahLst/>
            <a:cxnLst/>
            <a:rect l="l" t="t" r="r" b="b"/>
            <a:pathLst>
              <a:path w="7499556" h="4199751">
                <a:moveTo>
                  <a:pt x="0" y="0"/>
                </a:moveTo>
                <a:lnTo>
                  <a:pt x="7499556" y="0"/>
                </a:lnTo>
                <a:lnTo>
                  <a:pt x="7499556" y="4199751"/>
                </a:lnTo>
                <a:lnTo>
                  <a:pt x="0" y="4199751"/>
                </a:lnTo>
                <a:lnTo>
                  <a:pt x="0" y="0"/>
                </a:lnTo>
                <a:close/>
              </a:path>
            </a:pathLst>
          </a:custGeom>
          <a:blipFill>
            <a:blip r:embed="rId4"/>
            <a:stretch>
              <a:fillRect/>
            </a:stretch>
          </a:blipFill>
        </p:spPr>
      </p:sp>
      <p:sp>
        <p:nvSpPr>
          <p:cNvPr id="5" name="Freeform 5"/>
          <p:cNvSpPr/>
          <p:nvPr/>
        </p:nvSpPr>
        <p:spPr>
          <a:xfrm>
            <a:off x="-2836415" y="6352306"/>
            <a:ext cx="5059689" cy="5741491"/>
          </a:xfrm>
          <a:custGeom>
            <a:avLst/>
            <a:gdLst/>
            <a:ahLst/>
            <a:cxnLst/>
            <a:rect l="l" t="t" r="r" b="b"/>
            <a:pathLst>
              <a:path w="5059689" h="5741491">
                <a:moveTo>
                  <a:pt x="0" y="0"/>
                </a:moveTo>
                <a:lnTo>
                  <a:pt x="5059688" y="0"/>
                </a:lnTo>
                <a:lnTo>
                  <a:pt x="5059688" y="5741490"/>
                </a:lnTo>
                <a:lnTo>
                  <a:pt x="0" y="5741490"/>
                </a:lnTo>
                <a:lnTo>
                  <a:pt x="0" y="0"/>
                </a:lnTo>
                <a:close/>
              </a:path>
            </a:pathLst>
          </a:custGeom>
          <a:blipFill>
            <a:blip r:embed="rId5"/>
            <a:stretch>
              <a:fillRect/>
            </a:stretch>
          </a:blipFill>
        </p:spPr>
      </p:sp>
      <p:sp>
        <p:nvSpPr>
          <p:cNvPr id="6" name="Freeform 6"/>
          <p:cNvSpPr/>
          <p:nvPr/>
        </p:nvSpPr>
        <p:spPr>
          <a:xfrm>
            <a:off x="15152436" y="-1865322"/>
            <a:ext cx="6150745" cy="5766324"/>
          </a:xfrm>
          <a:custGeom>
            <a:avLst/>
            <a:gdLst/>
            <a:ahLst/>
            <a:cxnLst/>
            <a:rect l="l" t="t" r="r" b="b"/>
            <a:pathLst>
              <a:path w="6150745" h="5766324">
                <a:moveTo>
                  <a:pt x="0" y="0"/>
                </a:moveTo>
                <a:lnTo>
                  <a:pt x="6150746" y="0"/>
                </a:lnTo>
                <a:lnTo>
                  <a:pt x="6150746" y="5766323"/>
                </a:lnTo>
                <a:lnTo>
                  <a:pt x="0" y="5766323"/>
                </a:lnTo>
                <a:lnTo>
                  <a:pt x="0" y="0"/>
                </a:lnTo>
                <a:close/>
              </a:path>
            </a:pathLst>
          </a:custGeom>
          <a:blipFill>
            <a:blip r:embed="rId6"/>
            <a:stretch>
              <a:fillRect/>
            </a:stretch>
          </a:blipFill>
        </p:spPr>
      </p:sp>
      <p:sp>
        <p:nvSpPr>
          <p:cNvPr id="7" name="Freeform 7"/>
          <p:cNvSpPr/>
          <p:nvPr/>
        </p:nvSpPr>
        <p:spPr>
          <a:xfrm rot="-5400000">
            <a:off x="1511658" y="-3227374"/>
            <a:ext cx="4085368" cy="5586827"/>
          </a:xfrm>
          <a:custGeom>
            <a:avLst/>
            <a:gdLst/>
            <a:ahLst/>
            <a:cxnLst/>
            <a:rect l="l" t="t" r="r" b="b"/>
            <a:pathLst>
              <a:path w="4085368" h="5586827">
                <a:moveTo>
                  <a:pt x="0" y="0"/>
                </a:moveTo>
                <a:lnTo>
                  <a:pt x="4085367" y="0"/>
                </a:lnTo>
                <a:lnTo>
                  <a:pt x="4085367" y="5586827"/>
                </a:lnTo>
                <a:lnTo>
                  <a:pt x="0" y="5586827"/>
                </a:lnTo>
                <a:lnTo>
                  <a:pt x="0" y="0"/>
                </a:lnTo>
                <a:close/>
              </a:path>
            </a:pathLst>
          </a:custGeom>
          <a:blipFill>
            <a:blip r:embed="rId7"/>
            <a:stretch>
              <a:fillRect/>
            </a:stretch>
          </a:blipFill>
        </p:spPr>
      </p:sp>
      <p:sp>
        <p:nvSpPr>
          <p:cNvPr id="8" name="Freeform 8"/>
          <p:cNvSpPr/>
          <p:nvPr/>
        </p:nvSpPr>
        <p:spPr>
          <a:xfrm>
            <a:off x="15893830" y="5310391"/>
            <a:ext cx="4667958" cy="6941201"/>
          </a:xfrm>
          <a:custGeom>
            <a:avLst/>
            <a:gdLst/>
            <a:ahLst/>
            <a:cxnLst/>
            <a:rect l="l" t="t" r="r" b="b"/>
            <a:pathLst>
              <a:path w="4667958" h="6941201">
                <a:moveTo>
                  <a:pt x="0" y="0"/>
                </a:moveTo>
                <a:lnTo>
                  <a:pt x="4667958" y="0"/>
                </a:lnTo>
                <a:lnTo>
                  <a:pt x="4667958" y="6941201"/>
                </a:lnTo>
                <a:lnTo>
                  <a:pt x="0" y="6941201"/>
                </a:lnTo>
                <a:lnTo>
                  <a:pt x="0" y="0"/>
                </a:lnTo>
                <a:close/>
              </a:path>
            </a:pathLst>
          </a:custGeom>
          <a:blipFill>
            <a:blip r:embed="rId8"/>
            <a:stretch>
              <a:fillRect/>
            </a:stretch>
          </a:blipFill>
        </p:spPr>
      </p:sp>
      <p:sp>
        <p:nvSpPr>
          <p:cNvPr id="9" name="Freeform 9"/>
          <p:cNvSpPr/>
          <p:nvPr/>
        </p:nvSpPr>
        <p:spPr>
          <a:xfrm>
            <a:off x="-2836415" y="3901001"/>
            <a:ext cx="4656793" cy="5322050"/>
          </a:xfrm>
          <a:custGeom>
            <a:avLst/>
            <a:gdLst/>
            <a:ahLst/>
            <a:cxnLst/>
            <a:rect l="l" t="t" r="r" b="b"/>
            <a:pathLst>
              <a:path w="4656793" h="5322050">
                <a:moveTo>
                  <a:pt x="0" y="0"/>
                </a:moveTo>
                <a:lnTo>
                  <a:pt x="4656793" y="0"/>
                </a:lnTo>
                <a:lnTo>
                  <a:pt x="4656793" y="5322050"/>
                </a:lnTo>
                <a:lnTo>
                  <a:pt x="0" y="5322050"/>
                </a:lnTo>
                <a:lnTo>
                  <a:pt x="0" y="0"/>
                </a:lnTo>
                <a:close/>
              </a:path>
            </a:pathLst>
          </a:custGeom>
          <a:blipFill>
            <a:blip r:embed="rId9"/>
            <a:stretch>
              <a:fillRect/>
            </a:stretch>
          </a:blipFill>
        </p:spPr>
      </p:sp>
      <p:sp>
        <p:nvSpPr>
          <p:cNvPr id="10" name="Freeform 10"/>
          <p:cNvSpPr/>
          <p:nvPr/>
        </p:nvSpPr>
        <p:spPr>
          <a:xfrm>
            <a:off x="13631207" y="8338429"/>
            <a:ext cx="4656793" cy="5322050"/>
          </a:xfrm>
          <a:custGeom>
            <a:avLst/>
            <a:gdLst/>
            <a:ahLst/>
            <a:cxnLst/>
            <a:rect l="l" t="t" r="r" b="b"/>
            <a:pathLst>
              <a:path w="4656793" h="5322050">
                <a:moveTo>
                  <a:pt x="0" y="0"/>
                </a:moveTo>
                <a:lnTo>
                  <a:pt x="4656793" y="0"/>
                </a:lnTo>
                <a:lnTo>
                  <a:pt x="4656793" y="5322049"/>
                </a:lnTo>
                <a:lnTo>
                  <a:pt x="0" y="5322049"/>
                </a:lnTo>
                <a:lnTo>
                  <a:pt x="0" y="0"/>
                </a:lnTo>
                <a:close/>
              </a:path>
            </a:pathLst>
          </a:custGeom>
          <a:blipFill>
            <a:blip r:embed="rId9"/>
            <a:stretch>
              <a:fillRect/>
            </a:stretch>
          </a:blipFill>
        </p:spPr>
      </p:sp>
      <p:sp>
        <p:nvSpPr>
          <p:cNvPr id="11" name="Freeform 11"/>
          <p:cNvSpPr/>
          <p:nvPr/>
        </p:nvSpPr>
        <p:spPr>
          <a:xfrm>
            <a:off x="5848023" y="-4053683"/>
            <a:ext cx="6591954" cy="5710280"/>
          </a:xfrm>
          <a:custGeom>
            <a:avLst/>
            <a:gdLst/>
            <a:ahLst/>
            <a:cxnLst/>
            <a:rect l="l" t="t" r="r" b="b"/>
            <a:pathLst>
              <a:path w="6591954" h="5710280">
                <a:moveTo>
                  <a:pt x="0" y="0"/>
                </a:moveTo>
                <a:lnTo>
                  <a:pt x="6591954" y="0"/>
                </a:lnTo>
                <a:lnTo>
                  <a:pt x="6591954" y="5710280"/>
                </a:lnTo>
                <a:lnTo>
                  <a:pt x="0" y="5710280"/>
                </a:lnTo>
                <a:lnTo>
                  <a:pt x="0" y="0"/>
                </a:lnTo>
                <a:close/>
              </a:path>
            </a:pathLst>
          </a:custGeom>
          <a:blipFill>
            <a:blip r:embed="rId10"/>
            <a:stretch>
              <a:fillRect/>
            </a:stretch>
          </a:blipFill>
        </p:spPr>
      </p:sp>
      <p:sp>
        <p:nvSpPr>
          <p:cNvPr id="12" name="Freeform 12"/>
          <p:cNvSpPr/>
          <p:nvPr/>
        </p:nvSpPr>
        <p:spPr>
          <a:xfrm rot="-3194310">
            <a:off x="8409323" y="7829528"/>
            <a:ext cx="6128048" cy="5913567"/>
          </a:xfrm>
          <a:custGeom>
            <a:avLst/>
            <a:gdLst/>
            <a:ahLst/>
            <a:cxnLst/>
            <a:rect l="l" t="t" r="r" b="b"/>
            <a:pathLst>
              <a:path w="6128048" h="5913567">
                <a:moveTo>
                  <a:pt x="0" y="0"/>
                </a:moveTo>
                <a:lnTo>
                  <a:pt x="6128049" y="0"/>
                </a:lnTo>
                <a:lnTo>
                  <a:pt x="6128049" y="5913566"/>
                </a:lnTo>
                <a:lnTo>
                  <a:pt x="0" y="5913566"/>
                </a:lnTo>
                <a:lnTo>
                  <a:pt x="0" y="0"/>
                </a:lnTo>
                <a:close/>
              </a:path>
            </a:pathLst>
          </a:custGeom>
          <a:blipFill>
            <a:blip r:embed="rId11"/>
            <a:stretch>
              <a:fillRect/>
            </a:stretch>
          </a:blipFill>
        </p:spPr>
      </p:sp>
      <p:sp>
        <p:nvSpPr>
          <p:cNvPr id="13" name="Freeform 13"/>
          <p:cNvSpPr/>
          <p:nvPr/>
        </p:nvSpPr>
        <p:spPr>
          <a:xfrm rot="-10800000">
            <a:off x="1202696" y="9223051"/>
            <a:ext cx="7941304" cy="4030212"/>
          </a:xfrm>
          <a:custGeom>
            <a:avLst/>
            <a:gdLst/>
            <a:ahLst/>
            <a:cxnLst/>
            <a:rect l="l" t="t" r="r" b="b"/>
            <a:pathLst>
              <a:path w="7941304" h="4030212">
                <a:moveTo>
                  <a:pt x="0" y="0"/>
                </a:moveTo>
                <a:lnTo>
                  <a:pt x="7941304" y="0"/>
                </a:lnTo>
                <a:lnTo>
                  <a:pt x="7941304" y="4030212"/>
                </a:lnTo>
                <a:lnTo>
                  <a:pt x="0" y="4030212"/>
                </a:lnTo>
                <a:lnTo>
                  <a:pt x="0" y="0"/>
                </a:lnTo>
                <a:close/>
              </a:path>
            </a:pathLst>
          </a:custGeom>
          <a:blipFill>
            <a:blip r:embed="rId12"/>
            <a:stretch>
              <a:fillRect/>
            </a:stretch>
          </a:blipFill>
        </p:spPr>
      </p:sp>
      <p:sp>
        <p:nvSpPr>
          <p:cNvPr id="14" name="Freeform 14"/>
          <p:cNvSpPr/>
          <p:nvPr/>
        </p:nvSpPr>
        <p:spPr>
          <a:xfrm rot="-10800000">
            <a:off x="5058632" y="8780991"/>
            <a:ext cx="4085368" cy="5586827"/>
          </a:xfrm>
          <a:custGeom>
            <a:avLst/>
            <a:gdLst/>
            <a:ahLst/>
            <a:cxnLst/>
            <a:rect l="l" t="t" r="r" b="b"/>
            <a:pathLst>
              <a:path w="4085368" h="5586827">
                <a:moveTo>
                  <a:pt x="0" y="0"/>
                </a:moveTo>
                <a:lnTo>
                  <a:pt x="4085368" y="0"/>
                </a:lnTo>
                <a:lnTo>
                  <a:pt x="4085368" y="5586828"/>
                </a:lnTo>
                <a:lnTo>
                  <a:pt x="0" y="5586828"/>
                </a:lnTo>
                <a:lnTo>
                  <a:pt x="0" y="0"/>
                </a:lnTo>
                <a:close/>
              </a:path>
            </a:pathLst>
          </a:custGeom>
          <a:blipFill>
            <a:blip r:embed="rId7"/>
            <a:stretch>
              <a:fillRect/>
            </a:stretch>
          </a:blipFill>
        </p:spPr>
      </p:sp>
      <p:sp>
        <p:nvSpPr>
          <p:cNvPr id="15" name="TextBox 15"/>
          <p:cNvSpPr txBox="1"/>
          <p:nvPr/>
        </p:nvSpPr>
        <p:spPr>
          <a:xfrm>
            <a:off x="3303563" y="3475623"/>
            <a:ext cx="11680874" cy="1472198"/>
          </a:xfrm>
          <a:prstGeom prst="rect">
            <a:avLst/>
          </a:prstGeom>
        </p:spPr>
        <p:txBody>
          <a:bodyPr lIns="0" tIns="0" rIns="0" bIns="0" rtlCol="0" anchor="t">
            <a:spAutoFit/>
          </a:bodyPr>
          <a:lstStyle/>
          <a:p>
            <a:pPr algn="ctr">
              <a:lnSpc>
                <a:spcPts val="12115"/>
              </a:lnSpc>
            </a:pPr>
            <a:r>
              <a:rPr lang="en-US" sz="9109" spc="-519" dirty="0">
                <a:solidFill>
                  <a:srgbClr val="494949"/>
                </a:solidFill>
                <a:latin typeface="+mj-lt"/>
              </a:rPr>
              <a:t>TNT TOWING</a:t>
            </a:r>
          </a:p>
        </p:txBody>
      </p:sp>
      <p:sp>
        <p:nvSpPr>
          <p:cNvPr id="16" name="Freeform 16">
            <a:hlinkClick r:id="rId13"/>
          </p:cNvPr>
          <p:cNvSpPr/>
          <p:nvPr/>
        </p:nvSpPr>
        <p:spPr>
          <a:xfrm>
            <a:off x="6853480" y="224857"/>
            <a:ext cx="4021462" cy="2576521"/>
          </a:xfrm>
          <a:custGeom>
            <a:avLst/>
            <a:gdLst/>
            <a:ahLst/>
            <a:cxnLst/>
            <a:rect l="l" t="t" r="r" b="b"/>
            <a:pathLst>
              <a:path w="4021462" h="2576521">
                <a:moveTo>
                  <a:pt x="0" y="0"/>
                </a:moveTo>
                <a:lnTo>
                  <a:pt x="4021463" y="0"/>
                </a:lnTo>
                <a:lnTo>
                  <a:pt x="4021463" y="2576522"/>
                </a:lnTo>
                <a:lnTo>
                  <a:pt x="0" y="2576522"/>
                </a:lnTo>
                <a:lnTo>
                  <a:pt x="0" y="0"/>
                </a:lnTo>
                <a:close/>
              </a:path>
            </a:pathLst>
          </a:custGeom>
          <a:blipFill>
            <a:blip r:embed="rId14"/>
            <a:stretch>
              <a:fillRect/>
            </a:stretch>
          </a:blipFill>
        </p:spPr>
      </p:sp>
      <p:sp>
        <p:nvSpPr>
          <p:cNvPr id="17" name="Freeform 17"/>
          <p:cNvSpPr/>
          <p:nvPr/>
        </p:nvSpPr>
        <p:spPr>
          <a:xfrm>
            <a:off x="6308210" y="5310391"/>
            <a:ext cx="5097788" cy="4459360"/>
          </a:xfrm>
          <a:custGeom>
            <a:avLst/>
            <a:gdLst/>
            <a:ahLst/>
            <a:cxnLst/>
            <a:rect l="l" t="t" r="r" b="b"/>
            <a:pathLst>
              <a:path w="5097788" h="4459360">
                <a:moveTo>
                  <a:pt x="0" y="0"/>
                </a:moveTo>
                <a:lnTo>
                  <a:pt x="5097788" y="0"/>
                </a:lnTo>
                <a:lnTo>
                  <a:pt x="5097788" y="4459359"/>
                </a:lnTo>
                <a:lnTo>
                  <a:pt x="0" y="4459359"/>
                </a:lnTo>
                <a:lnTo>
                  <a:pt x="0" y="0"/>
                </a:lnTo>
                <a:close/>
              </a:path>
            </a:pathLst>
          </a:custGeom>
          <a:blipFill>
            <a:blip r:embed="rId15"/>
            <a:stretch>
              <a:fillRect b="-14316"/>
            </a:stretch>
          </a:blipFill>
        </p:spPr>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5EDE6"/>
        </a:solidFill>
        <a:effectLst/>
      </p:bgPr>
    </p:bg>
    <p:spTree>
      <p:nvGrpSpPr>
        <p:cNvPr id="1" name=""/>
        <p:cNvGrpSpPr/>
        <p:nvPr/>
      </p:nvGrpSpPr>
      <p:grpSpPr>
        <a:xfrm>
          <a:off x="0" y="0"/>
          <a:ext cx="0" cy="0"/>
          <a:chOff x="0" y="0"/>
          <a:chExt cx="0" cy="0"/>
        </a:xfrm>
      </p:grpSpPr>
      <p:sp>
        <p:nvSpPr>
          <p:cNvPr id="2" name="Freeform 2"/>
          <p:cNvSpPr/>
          <p:nvPr/>
        </p:nvSpPr>
        <p:spPr>
          <a:xfrm rot="1171822">
            <a:off x="7853583" y="-1405179"/>
            <a:ext cx="13970515" cy="13097357"/>
          </a:xfrm>
          <a:custGeom>
            <a:avLst/>
            <a:gdLst/>
            <a:ahLst/>
            <a:cxnLst/>
            <a:rect l="l" t="t" r="r" b="b"/>
            <a:pathLst>
              <a:path w="13970515" h="13097357">
                <a:moveTo>
                  <a:pt x="0" y="0"/>
                </a:moveTo>
                <a:lnTo>
                  <a:pt x="13970515" y="0"/>
                </a:lnTo>
                <a:lnTo>
                  <a:pt x="13970515" y="13097358"/>
                </a:lnTo>
                <a:lnTo>
                  <a:pt x="0" y="13097358"/>
                </a:lnTo>
                <a:lnTo>
                  <a:pt x="0" y="0"/>
                </a:lnTo>
                <a:close/>
              </a:path>
            </a:pathLst>
          </a:custGeom>
          <a:blipFill>
            <a:blip r:embed="rId2"/>
            <a:stretch>
              <a:fillRect/>
            </a:stretch>
          </a:blipFill>
        </p:spPr>
      </p:sp>
      <p:sp>
        <p:nvSpPr>
          <p:cNvPr id="3" name="TextBox 3"/>
          <p:cNvSpPr txBox="1"/>
          <p:nvPr/>
        </p:nvSpPr>
        <p:spPr>
          <a:xfrm>
            <a:off x="1314450" y="2195753"/>
            <a:ext cx="7707571" cy="1102610"/>
          </a:xfrm>
          <a:prstGeom prst="rect">
            <a:avLst/>
          </a:prstGeom>
        </p:spPr>
        <p:txBody>
          <a:bodyPr lIns="0" tIns="0" rIns="0" bIns="0" rtlCol="0" anchor="t">
            <a:spAutoFit/>
          </a:bodyPr>
          <a:lstStyle/>
          <a:p>
            <a:pPr algn="l">
              <a:lnSpc>
                <a:spcPts val="9030"/>
              </a:lnSpc>
            </a:pPr>
            <a:r>
              <a:rPr lang="en-US" sz="7000" spc="-399" dirty="0">
                <a:solidFill>
                  <a:srgbClr val="494949"/>
                </a:solidFill>
                <a:latin typeface="+mj-lt"/>
              </a:rPr>
              <a:t> Introduction</a:t>
            </a:r>
          </a:p>
        </p:txBody>
      </p:sp>
      <p:sp>
        <p:nvSpPr>
          <p:cNvPr id="4" name="TextBox 4"/>
          <p:cNvSpPr txBox="1"/>
          <p:nvPr/>
        </p:nvSpPr>
        <p:spPr>
          <a:xfrm>
            <a:off x="1314450" y="4727017"/>
            <a:ext cx="9360893" cy="2747366"/>
          </a:xfrm>
          <a:prstGeom prst="rect">
            <a:avLst/>
          </a:prstGeom>
        </p:spPr>
        <p:txBody>
          <a:bodyPr lIns="0" tIns="0" rIns="0" bIns="0" rtlCol="0" anchor="t">
            <a:spAutoFit/>
          </a:bodyPr>
          <a:lstStyle/>
          <a:p>
            <a:pPr marL="0" lvl="0" indent="0" algn="l">
              <a:lnSpc>
                <a:spcPts val="3115"/>
              </a:lnSpc>
              <a:spcBef>
                <a:spcPct val="0"/>
              </a:spcBef>
            </a:pPr>
            <a:r>
              <a:rPr lang="en-US" sz="2307" spc="138">
                <a:solidFill>
                  <a:srgbClr val="494949"/>
                </a:solidFill>
                <a:latin typeface="Montserrat"/>
              </a:rPr>
              <a:t>TNT Towing and Salvage Disposal has been a top towing business in Alberta for more than 49 years, dedicated to helping the community. They are experts in towing commercial vehicles of all kinds and specialize in a wide range of services. TNT Towing is the dependable and first option for all towing needs, whether you need auto wreckers or AMA tow trucks in Lethbridge, Alberta. </a:t>
            </a:r>
          </a:p>
        </p:txBody>
      </p:sp>
      <p:sp>
        <p:nvSpPr>
          <p:cNvPr id="5" name="Freeform 5">
            <a:hlinkClick r:id="rId3"/>
          </p:cNvPr>
          <p:cNvSpPr/>
          <p:nvPr/>
        </p:nvSpPr>
        <p:spPr>
          <a:xfrm>
            <a:off x="0" y="0"/>
            <a:ext cx="1767741" cy="1475478"/>
          </a:xfrm>
          <a:custGeom>
            <a:avLst/>
            <a:gdLst/>
            <a:ahLst/>
            <a:cxnLst/>
            <a:rect l="l" t="t" r="r" b="b"/>
            <a:pathLst>
              <a:path w="1767741" h="1132578">
                <a:moveTo>
                  <a:pt x="0" y="0"/>
                </a:moveTo>
                <a:lnTo>
                  <a:pt x="1767740" y="0"/>
                </a:lnTo>
                <a:lnTo>
                  <a:pt x="1767740" y="1132578"/>
                </a:lnTo>
                <a:lnTo>
                  <a:pt x="0" y="1132578"/>
                </a:lnTo>
                <a:lnTo>
                  <a:pt x="0" y="0"/>
                </a:lnTo>
                <a:close/>
              </a:path>
            </a:pathLst>
          </a:custGeom>
          <a:blipFill>
            <a:blip r:embed="rId4"/>
            <a:stretch>
              <a:fillRect/>
            </a:stretch>
          </a:blipFill>
        </p:spPr>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5EDE6"/>
        </a:solidFill>
        <a:effectLst/>
      </p:bgPr>
    </p:bg>
    <p:spTree>
      <p:nvGrpSpPr>
        <p:cNvPr id="1" name=""/>
        <p:cNvGrpSpPr/>
        <p:nvPr/>
      </p:nvGrpSpPr>
      <p:grpSpPr>
        <a:xfrm>
          <a:off x="0" y="0"/>
          <a:ext cx="0" cy="0"/>
          <a:chOff x="0" y="0"/>
          <a:chExt cx="0" cy="0"/>
        </a:xfrm>
      </p:grpSpPr>
      <p:sp>
        <p:nvSpPr>
          <p:cNvPr id="2" name="TextBox 2"/>
          <p:cNvSpPr txBox="1"/>
          <p:nvPr/>
        </p:nvSpPr>
        <p:spPr>
          <a:xfrm>
            <a:off x="3833915" y="3187700"/>
            <a:ext cx="10620170" cy="1330324"/>
          </a:xfrm>
          <a:prstGeom prst="rect">
            <a:avLst/>
          </a:prstGeom>
        </p:spPr>
        <p:txBody>
          <a:bodyPr lIns="0" tIns="0" rIns="0" bIns="0" rtlCol="0" anchor="t">
            <a:spAutoFit/>
          </a:bodyPr>
          <a:lstStyle/>
          <a:p>
            <a:pPr algn="ctr">
              <a:lnSpc>
                <a:spcPts val="9999"/>
              </a:lnSpc>
            </a:pPr>
            <a:r>
              <a:rPr lang="en-US" sz="9999" dirty="0">
                <a:solidFill>
                  <a:srgbClr val="227C9D"/>
                </a:solidFill>
                <a:latin typeface="+mj-lt"/>
              </a:rPr>
              <a:t>SERVICES</a:t>
            </a:r>
          </a:p>
        </p:txBody>
      </p:sp>
      <p:sp>
        <p:nvSpPr>
          <p:cNvPr id="3" name="Freeform 3"/>
          <p:cNvSpPr/>
          <p:nvPr/>
        </p:nvSpPr>
        <p:spPr>
          <a:xfrm>
            <a:off x="17204191" y="-55109"/>
            <a:ext cx="1083809" cy="1083809"/>
          </a:xfrm>
          <a:custGeom>
            <a:avLst/>
            <a:gdLst/>
            <a:ahLst/>
            <a:cxnLst/>
            <a:rect l="l" t="t" r="r" b="b"/>
            <a:pathLst>
              <a:path w="1083809" h="1083809">
                <a:moveTo>
                  <a:pt x="0" y="0"/>
                </a:moveTo>
                <a:lnTo>
                  <a:pt x="1083809" y="0"/>
                </a:lnTo>
                <a:lnTo>
                  <a:pt x="1083809" y="1083809"/>
                </a:lnTo>
                <a:lnTo>
                  <a:pt x="0" y="1083809"/>
                </a:lnTo>
                <a:lnTo>
                  <a:pt x="0" y="0"/>
                </a:lnTo>
                <a:close/>
              </a:path>
            </a:pathLst>
          </a:custGeom>
          <a:blipFill>
            <a:blip r:embed="rId2" cstate="print">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17204191" y="1028700"/>
            <a:ext cx="1083809" cy="1083809"/>
          </a:xfrm>
          <a:custGeom>
            <a:avLst/>
            <a:gdLst/>
            <a:ahLst/>
            <a:cxnLst/>
            <a:rect l="l" t="t" r="r" b="b"/>
            <a:pathLst>
              <a:path w="1083809" h="1083809">
                <a:moveTo>
                  <a:pt x="0" y="0"/>
                </a:moveTo>
                <a:lnTo>
                  <a:pt x="1083809" y="0"/>
                </a:lnTo>
                <a:lnTo>
                  <a:pt x="1083809" y="1083809"/>
                </a:lnTo>
                <a:lnTo>
                  <a:pt x="0" y="1083809"/>
                </a:lnTo>
                <a:lnTo>
                  <a:pt x="0" y="0"/>
                </a:lnTo>
                <a:close/>
              </a:path>
            </a:pathLst>
          </a:custGeom>
          <a:blipFill>
            <a:blip r:embed="rId4" cstate="print">
              <a:extLst>
                <a:ext uri="{96DAC541-7B7A-43D3-8B79-37D633B846F1}">
                  <asvg:svgBlip xmlns:asvg="http://schemas.microsoft.com/office/drawing/2016/SVG/main" xmlns="" r:embed="rId5"/>
                </a:ext>
              </a:extLst>
            </a:blip>
            <a:stretch>
              <a:fillRect/>
            </a:stretch>
          </a:blipFill>
        </p:spPr>
      </p:sp>
      <p:sp>
        <p:nvSpPr>
          <p:cNvPr id="5" name="Freeform 5"/>
          <p:cNvSpPr/>
          <p:nvPr/>
        </p:nvSpPr>
        <p:spPr>
          <a:xfrm rot="5400000" flipH="1" flipV="1">
            <a:off x="17204191" y="2112509"/>
            <a:ext cx="1083809" cy="1083809"/>
          </a:xfrm>
          <a:custGeom>
            <a:avLst/>
            <a:gdLst/>
            <a:ahLst/>
            <a:cxnLst/>
            <a:rect l="l" t="t" r="r" b="b"/>
            <a:pathLst>
              <a:path w="1083809" h="1083809">
                <a:moveTo>
                  <a:pt x="1083809" y="1083809"/>
                </a:moveTo>
                <a:lnTo>
                  <a:pt x="0" y="1083809"/>
                </a:lnTo>
                <a:lnTo>
                  <a:pt x="0" y="0"/>
                </a:lnTo>
                <a:lnTo>
                  <a:pt x="1083809" y="0"/>
                </a:lnTo>
                <a:lnTo>
                  <a:pt x="1083809" y="1083809"/>
                </a:lnTo>
                <a:close/>
              </a:path>
            </a:pathLst>
          </a:custGeom>
          <a:blipFill>
            <a:blip r:embed="rId6" cstate="print">
              <a:extLst>
                <a:ext uri="{96DAC541-7B7A-43D3-8B79-37D633B846F1}">
                  <asvg:svgBlip xmlns:asvg="http://schemas.microsoft.com/office/drawing/2016/SVG/main" xmlns="" r:embed="rId7"/>
                </a:ext>
              </a:extLst>
            </a:blip>
            <a:stretch>
              <a:fillRect/>
            </a:stretch>
          </a:blipFill>
        </p:spPr>
      </p:sp>
      <p:sp>
        <p:nvSpPr>
          <p:cNvPr id="6" name="Freeform 6"/>
          <p:cNvSpPr/>
          <p:nvPr/>
        </p:nvSpPr>
        <p:spPr>
          <a:xfrm>
            <a:off x="16120382" y="-55109"/>
            <a:ext cx="1083809" cy="1083809"/>
          </a:xfrm>
          <a:custGeom>
            <a:avLst/>
            <a:gdLst/>
            <a:ahLst/>
            <a:cxnLst/>
            <a:rect l="l" t="t" r="r" b="b"/>
            <a:pathLst>
              <a:path w="1083809" h="1083809">
                <a:moveTo>
                  <a:pt x="0" y="0"/>
                </a:moveTo>
                <a:lnTo>
                  <a:pt x="1083809" y="0"/>
                </a:lnTo>
                <a:lnTo>
                  <a:pt x="1083809" y="1083809"/>
                </a:lnTo>
                <a:lnTo>
                  <a:pt x="0" y="1083809"/>
                </a:lnTo>
                <a:lnTo>
                  <a:pt x="0" y="0"/>
                </a:lnTo>
                <a:close/>
              </a:path>
            </a:pathLst>
          </a:custGeom>
          <a:blipFill>
            <a:blip r:embed="rId8" cstate="print">
              <a:extLst>
                <a:ext uri="{96DAC541-7B7A-43D3-8B79-37D633B846F1}">
                  <asvg:svgBlip xmlns:asvg="http://schemas.microsoft.com/office/drawing/2016/SVG/main" xmlns="" r:embed="rId9"/>
                </a:ext>
              </a:extLst>
            </a:blip>
            <a:stretch>
              <a:fillRect/>
            </a:stretch>
          </a:blipFill>
        </p:spPr>
      </p:sp>
      <p:sp>
        <p:nvSpPr>
          <p:cNvPr id="7" name="Freeform 7"/>
          <p:cNvSpPr/>
          <p:nvPr/>
        </p:nvSpPr>
        <p:spPr>
          <a:xfrm rot="5400000">
            <a:off x="15036573" y="1028700"/>
            <a:ext cx="1083809" cy="1083809"/>
          </a:xfrm>
          <a:custGeom>
            <a:avLst/>
            <a:gdLst/>
            <a:ahLst/>
            <a:cxnLst/>
            <a:rect l="l" t="t" r="r" b="b"/>
            <a:pathLst>
              <a:path w="1083809" h="1083809">
                <a:moveTo>
                  <a:pt x="0" y="0"/>
                </a:moveTo>
                <a:lnTo>
                  <a:pt x="1083809" y="0"/>
                </a:lnTo>
                <a:lnTo>
                  <a:pt x="1083809" y="1083809"/>
                </a:lnTo>
                <a:lnTo>
                  <a:pt x="0" y="1083809"/>
                </a:lnTo>
                <a:lnTo>
                  <a:pt x="0" y="0"/>
                </a:lnTo>
                <a:close/>
              </a:path>
            </a:pathLst>
          </a:custGeom>
          <a:blipFill>
            <a:blip r:embed="rId6" cstate="print">
              <a:extLst>
                <a:ext uri="{96DAC541-7B7A-43D3-8B79-37D633B846F1}">
                  <asvg:svgBlip xmlns:asvg="http://schemas.microsoft.com/office/drawing/2016/SVG/main" xmlns="" r:embed="rId7"/>
                </a:ext>
              </a:extLst>
            </a:blip>
            <a:stretch>
              <a:fillRect/>
            </a:stretch>
          </a:blipFill>
        </p:spPr>
      </p:sp>
      <p:sp>
        <p:nvSpPr>
          <p:cNvPr id="8" name="Freeform 8"/>
          <p:cNvSpPr/>
          <p:nvPr/>
        </p:nvSpPr>
        <p:spPr>
          <a:xfrm rot="-10800000">
            <a:off x="16120382" y="2112509"/>
            <a:ext cx="1083809" cy="1083809"/>
          </a:xfrm>
          <a:custGeom>
            <a:avLst/>
            <a:gdLst/>
            <a:ahLst/>
            <a:cxnLst/>
            <a:rect l="l" t="t" r="r" b="b"/>
            <a:pathLst>
              <a:path w="1083809" h="1083809">
                <a:moveTo>
                  <a:pt x="0" y="0"/>
                </a:moveTo>
                <a:lnTo>
                  <a:pt x="1083809" y="0"/>
                </a:lnTo>
                <a:lnTo>
                  <a:pt x="1083809" y="1083809"/>
                </a:lnTo>
                <a:lnTo>
                  <a:pt x="0" y="1083809"/>
                </a:lnTo>
                <a:lnTo>
                  <a:pt x="0" y="0"/>
                </a:lnTo>
                <a:close/>
              </a:path>
            </a:pathLst>
          </a:custGeom>
          <a:blipFill>
            <a:blip r:embed="rId8" cstate="print">
              <a:extLst>
                <a:ext uri="{96DAC541-7B7A-43D3-8B79-37D633B846F1}">
                  <asvg:svgBlip xmlns:asvg="http://schemas.microsoft.com/office/drawing/2016/SVG/main" xmlns="" r:embed="rId9"/>
                </a:ext>
              </a:extLst>
            </a:blip>
            <a:stretch>
              <a:fillRect/>
            </a:stretch>
          </a:blipFill>
        </p:spPr>
      </p:sp>
      <p:sp>
        <p:nvSpPr>
          <p:cNvPr id="9" name="Freeform 9"/>
          <p:cNvSpPr/>
          <p:nvPr/>
        </p:nvSpPr>
        <p:spPr>
          <a:xfrm rot="-10800000" flipH="1" flipV="1">
            <a:off x="15036573" y="2112509"/>
            <a:ext cx="1083809" cy="1083809"/>
          </a:xfrm>
          <a:custGeom>
            <a:avLst/>
            <a:gdLst/>
            <a:ahLst/>
            <a:cxnLst/>
            <a:rect l="l" t="t" r="r" b="b"/>
            <a:pathLst>
              <a:path w="1083809" h="1083809">
                <a:moveTo>
                  <a:pt x="1083809" y="1083809"/>
                </a:moveTo>
                <a:lnTo>
                  <a:pt x="0" y="1083809"/>
                </a:lnTo>
                <a:lnTo>
                  <a:pt x="0" y="0"/>
                </a:lnTo>
                <a:lnTo>
                  <a:pt x="1083809" y="0"/>
                </a:lnTo>
                <a:lnTo>
                  <a:pt x="1083809" y="1083809"/>
                </a:lnTo>
                <a:close/>
              </a:path>
            </a:pathLst>
          </a:custGeom>
          <a:blipFill>
            <a:blip r:embed="rId4" cstate="print">
              <a:extLst>
                <a:ext uri="{96DAC541-7B7A-43D3-8B79-37D633B846F1}">
                  <asvg:svgBlip xmlns:asvg="http://schemas.microsoft.com/office/drawing/2016/SVG/main" xmlns="" r:embed="rId5"/>
                </a:ext>
              </a:extLst>
            </a:blip>
            <a:stretch>
              <a:fillRect/>
            </a:stretch>
          </a:blipFill>
        </p:spPr>
      </p:sp>
      <p:sp>
        <p:nvSpPr>
          <p:cNvPr id="10" name="Freeform 10"/>
          <p:cNvSpPr/>
          <p:nvPr/>
        </p:nvSpPr>
        <p:spPr>
          <a:xfrm rot="-10800000">
            <a:off x="9525" y="7044155"/>
            <a:ext cx="1083809" cy="1083809"/>
          </a:xfrm>
          <a:custGeom>
            <a:avLst/>
            <a:gdLst/>
            <a:ahLst/>
            <a:cxnLst/>
            <a:rect l="l" t="t" r="r" b="b"/>
            <a:pathLst>
              <a:path w="1083809" h="1083809">
                <a:moveTo>
                  <a:pt x="0" y="0"/>
                </a:moveTo>
                <a:lnTo>
                  <a:pt x="1083809" y="0"/>
                </a:lnTo>
                <a:lnTo>
                  <a:pt x="1083809" y="1083809"/>
                </a:lnTo>
                <a:lnTo>
                  <a:pt x="0" y="1083809"/>
                </a:lnTo>
                <a:lnTo>
                  <a:pt x="0" y="0"/>
                </a:lnTo>
                <a:close/>
              </a:path>
            </a:pathLst>
          </a:custGeom>
          <a:blipFill>
            <a:blip r:embed="rId2" cstate="print">
              <a:extLst>
                <a:ext uri="{96DAC541-7B7A-43D3-8B79-37D633B846F1}">
                  <asvg:svgBlip xmlns:asvg="http://schemas.microsoft.com/office/drawing/2016/SVG/main" xmlns="" r:embed="rId3"/>
                </a:ext>
              </a:extLst>
            </a:blip>
            <a:stretch>
              <a:fillRect/>
            </a:stretch>
          </a:blipFill>
        </p:spPr>
      </p:sp>
      <p:sp>
        <p:nvSpPr>
          <p:cNvPr id="11" name="Freeform 11"/>
          <p:cNvSpPr/>
          <p:nvPr/>
        </p:nvSpPr>
        <p:spPr>
          <a:xfrm>
            <a:off x="1083809" y="7072730"/>
            <a:ext cx="1083809" cy="1083809"/>
          </a:xfrm>
          <a:custGeom>
            <a:avLst/>
            <a:gdLst/>
            <a:ahLst/>
            <a:cxnLst/>
            <a:rect l="l" t="t" r="r" b="b"/>
            <a:pathLst>
              <a:path w="1083809" h="1083809">
                <a:moveTo>
                  <a:pt x="0" y="0"/>
                </a:moveTo>
                <a:lnTo>
                  <a:pt x="1083809" y="0"/>
                </a:lnTo>
                <a:lnTo>
                  <a:pt x="1083809" y="1083809"/>
                </a:lnTo>
                <a:lnTo>
                  <a:pt x="0" y="1083809"/>
                </a:lnTo>
                <a:lnTo>
                  <a:pt x="0" y="0"/>
                </a:lnTo>
                <a:close/>
              </a:path>
            </a:pathLst>
          </a:custGeom>
          <a:blipFill>
            <a:blip r:embed="rId4" cstate="print">
              <a:extLst>
                <a:ext uri="{96DAC541-7B7A-43D3-8B79-37D633B846F1}">
                  <asvg:svgBlip xmlns:asvg="http://schemas.microsoft.com/office/drawing/2016/SVG/main" xmlns="" r:embed="rId5"/>
                </a:ext>
              </a:extLst>
            </a:blip>
            <a:stretch>
              <a:fillRect/>
            </a:stretch>
          </a:blipFill>
        </p:spPr>
      </p:sp>
      <p:sp>
        <p:nvSpPr>
          <p:cNvPr id="12" name="Freeform 12"/>
          <p:cNvSpPr/>
          <p:nvPr/>
        </p:nvSpPr>
        <p:spPr>
          <a:xfrm>
            <a:off x="0" y="8156539"/>
            <a:ext cx="1083809" cy="1083809"/>
          </a:xfrm>
          <a:custGeom>
            <a:avLst/>
            <a:gdLst/>
            <a:ahLst/>
            <a:cxnLst/>
            <a:rect l="l" t="t" r="r" b="b"/>
            <a:pathLst>
              <a:path w="1083809" h="1083809">
                <a:moveTo>
                  <a:pt x="0" y="0"/>
                </a:moveTo>
                <a:lnTo>
                  <a:pt x="1083809" y="0"/>
                </a:lnTo>
                <a:lnTo>
                  <a:pt x="1083809" y="1083809"/>
                </a:lnTo>
                <a:lnTo>
                  <a:pt x="0" y="1083809"/>
                </a:lnTo>
                <a:lnTo>
                  <a:pt x="0" y="0"/>
                </a:lnTo>
                <a:close/>
              </a:path>
            </a:pathLst>
          </a:custGeom>
          <a:blipFill>
            <a:blip r:embed="rId2" cstate="print">
              <a:extLst>
                <a:ext uri="{96DAC541-7B7A-43D3-8B79-37D633B846F1}">
                  <asvg:svgBlip xmlns:asvg="http://schemas.microsoft.com/office/drawing/2016/SVG/main" xmlns="" r:embed="rId3"/>
                </a:ext>
              </a:extLst>
            </a:blip>
            <a:stretch>
              <a:fillRect/>
            </a:stretch>
          </a:blipFill>
        </p:spPr>
      </p:sp>
      <p:sp>
        <p:nvSpPr>
          <p:cNvPr id="13" name="Freeform 13"/>
          <p:cNvSpPr/>
          <p:nvPr/>
        </p:nvSpPr>
        <p:spPr>
          <a:xfrm rot="-10800000">
            <a:off x="0" y="9240348"/>
            <a:ext cx="1083809" cy="1083809"/>
          </a:xfrm>
          <a:custGeom>
            <a:avLst/>
            <a:gdLst/>
            <a:ahLst/>
            <a:cxnLst/>
            <a:rect l="l" t="t" r="r" b="b"/>
            <a:pathLst>
              <a:path w="1083809" h="1083809">
                <a:moveTo>
                  <a:pt x="0" y="0"/>
                </a:moveTo>
                <a:lnTo>
                  <a:pt x="1083809" y="0"/>
                </a:lnTo>
                <a:lnTo>
                  <a:pt x="1083809" y="1083809"/>
                </a:lnTo>
                <a:lnTo>
                  <a:pt x="0" y="1083809"/>
                </a:lnTo>
                <a:lnTo>
                  <a:pt x="0" y="0"/>
                </a:lnTo>
                <a:close/>
              </a:path>
            </a:pathLst>
          </a:custGeom>
          <a:blipFill>
            <a:blip r:embed="rId4" cstate="print">
              <a:extLst>
                <a:ext uri="{96DAC541-7B7A-43D3-8B79-37D633B846F1}">
                  <asvg:svgBlip xmlns:asvg="http://schemas.microsoft.com/office/drawing/2016/SVG/main" xmlns="" r:embed="rId5"/>
                </a:ext>
              </a:extLst>
            </a:blip>
            <a:stretch>
              <a:fillRect/>
            </a:stretch>
          </a:blipFill>
        </p:spPr>
      </p:sp>
      <p:sp>
        <p:nvSpPr>
          <p:cNvPr id="14" name="Freeform 14"/>
          <p:cNvSpPr/>
          <p:nvPr/>
        </p:nvSpPr>
        <p:spPr>
          <a:xfrm rot="-5400000">
            <a:off x="1083809" y="9240348"/>
            <a:ext cx="1083809" cy="1083809"/>
          </a:xfrm>
          <a:custGeom>
            <a:avLst/>
            <a:gdLst/>
            <a:ahLst/>
            <a:cxnLst/>
            <a:rect l="l" t="t" r="r" b="b"/>
            <a:pathLst>
              <a:path w="1083809" h="1083809">
                <a:moveTo>
                  <a:pt x="0" y="0"/>
                </a:moveTo>
                <a:lnTo>
                  <a:pt x="1083809" y="0"/>
                </a:lnTo>
                <a:lnTo>
                  <a:pt x="1083809" y="1083809"/>
                </a:lnTo>
                <a:lnTo>
                  <a:pt x="0" y="1083809"/>
                </a:lnTo>
                <a:lnTo>
                  <a:pt x="0" y="0"/>
                </a:lnTo>
                <a:close/>
              </a:path>
            </a:pathLst>
          </a:custGeom>
          <a:blipFill>
            <a:blip r:embed="rId6" cstate="print">
              <a:extLst>
                <a:ext uri="{96DAC541-7B7A-43D3-8B79-37D633B846F1}">
                  <asvg:svgBlip xmlns:asvg="http://schemas.microsoft.com/office/drawing/2016/SVG/main" xmlns="" r:embed="rId7"/>
                </a:ext>
              </a:extLst>
            </a:blip>
            <a:stretch>
              <a:fillRect/>
            </a:stretch>
          </a:blipFill>
        </p:spPr>
      </p:sp>
      <p:sp>
        <p:nvSpPr>
          <p:cNvPr id="15" name="Freeform 15"/>
          <p:cNvSpPr/>
          <p:nvPr/>
        </p:nvSpPr>
        <p:spPr>
          <a:xfrm rot="-10800000">
            <a:off x="3321750" y="9268923"/>
            <a:ext cx="1083809" cy="1083809"/>
          </a:xfrm>
          <a:custGeom>
            <a:avLst/>
            <a:gdLst/>
            <a:ahLst/>
            <a:cxnLst/>
            <a:rect l="l" t="t" r="r" b="b"/>
            <a:pathLst>
              <a:path w="1083809" h="1083809">
                <a:moveTo>
                  <a:pt x="0" y="0"/>
                </a:moveTo>
                <a:lnTo>
                  <a:pt x="1083809" y="0"/>
                </a:lnTo>
                <a:lnTo>
                  <a:pt x="1083809" y="1083809"/>
                </a:lnTo>
                <a:lnTo>
                  <a:pt x="0" y="1083809"/>
                </a:lnTo>
                <a:lnTo>
                  <a:pt x="0" y="0"/>
                </a:lnTo>
                <a:close/>
              </a:path>
            </a:pathLst>
          </a:custGeom>
          <a:blipFill>
            <a:blip r:embed="rId6" cstate="print">
              <a:extLst>
                <a:ext uri="{96DAC541-7B7A-43D3-8B79-37D633B846F1}">
                  <asvg:svgBlip xmlns:asvg="http://schemas.microsoft.com/office/drawing/2016/SVG/main" xmlns="" r:embed="rId7"/>
                </a:ext>
              </a:extLst>
            </a:blip>
            <a:stretch>
              <a:fillRect/>
            </a:stretch>
          </a:blipFill>
        </p:spPr>
      </p:sp>
      <p:sp>
        <p:nvSpPr>
          <p:cNvPr id="16" name="Freeform 16"/>
          <p:cNvSpPr/>
          <p:nvPr/>
        </p:nvSpPr>
        <p:spPr>
          <a:xfrm>
            <a:off x="3321750" y="8185114"/>
            <a:ext cx="1083809" cy="1083809"/>
          </a:xfrm>
          <a:custGeom>
            <a:avLst/>
            <a:gdLst/>
            <a:ahLst/>
            <a:cxnLst/>
            <a:rect l="l" t="t" r="r" b="b"/>
            <a:pathLst>
              <a:path w="1083809" h="1083809">
                <a:moveTo>
                  <a:pt x="0" y="0"/>
                </a:moveTo>
                <a:lnTo>
                  <a:pt x="1083809" y="0"/>
                </a:lnTo>
                <a:lnTo>
                  <a:pt x="1083809" y="1083809"/>
                </a:lnTo>
                <a:lnTo>
                  <a:pt x="0" y="1083809"/>
                </a:lnTo>
                <a:lnTo>
                  <a:pt x="0" y="0"/>
                </a:lnTo>
                <a:close/>
              </a:path>
            </a:pathLst>
          </a:custGeom>
          <a:blipFill>
            <a:blip r:embed="rId4" cstate="print">
              <a:extLst>
                <a:ext uri="{96DAC541-7B7A-43D3-8B79-37D633B846F1}">
                  <asvg:svgBlip xmlns:asvg="http://schemas.microsoft.com/office/drawing/2016/SVG/main" xmlns="" r:embed="rId5"/>
                </a:ext>
              </a:extLst>
            </a:blip>
            <a:stretch>
              <a:fillRect/>
            </a:stretch>
          </a:blipFill>
        </p:spPr>
      </p:sp>
      <p:sp>
        <p:nvSpPr>
          <p:cNvPr id="17" name="Freeform 17"/>
          <p:cNvSpPr/>
          <p:nvPr/>
        </p:nvSpPr>
        <p:spPr>
          <a:xfrm rot="5400000">
            <a:off x="4405559" y="9268923"/>
            <a:ext cx="1083809" cy="1083809"/>
          </a:xfrm>
          <a:custGeom>
            <a:avLst/>
            <a:gdLst/>
            <a:ahLst/>
            <a:cxnLst/>
            <a:rect l="l" t="t" r="r" b="b"/>
            <a:pathLst>
              <a:path w="1083809" h="1083809">
                <a:moveTo>
                  <a:pt x="0" y="0"/>
                </a:moveTo>
                <a:lnTo>
                  <a:pt x="1083809" y="0"/>
                </a:lnTo>
                <a:lnTo>
                  <a:pt x="1083809" y="1083809"/>
                </a:lnTo>
                <a:lnTo>
                  <a:pt x="0" y="1083809"/>
                </a:lnTo>
                <a:lnTo>
                  <a:pt x="0" y="0"/>
                </a:lnTo>
                <a:close/>
              </a:path>
            </a:pathLst>
          </a:custGeom>
          <a:blipFill>
            <a:blip r:embed="rId2" cstate="print">
              <a:extLst>
                <a:ext uri="{96DAC541-7B7A-43D3-8B79-37D633B846F1}">
                  <asvg:svgBlip xmlns:asvg="http://schemas.microsoft.com/office/drawing/2016/SVG/main" xmlns="" r:embed="rId3"/>
                </a:ext>
              </a:extLst>
            </a:blip>
            <a:stretch>
              <a:fillRect/>
            </a:stretch>
          </a:blipFill>
        </p:spPr>
      </p:sp>
      <p:sp>
        <p:nvSpPr>
          <p:cNvPr id="18" name="TextBox 18"/>
          <p:cNvSpPr txBox="1"/>
          <p:nvPr/>
        </p:nvSpPr>
        <p:spPr>
          <a:xfrm>
            <a:off x="3784200" y="4518025"/>
            <a:ext cx="10719600" cy="2933700"/>
          </a:xfrm>
          <a:prstGeom prst="rect">
            <a:avLst/>
          </a:prstGeom>
        </p:spPr>
        <p:txBody>
          <a:bodyPr lIns="0" tIns="0" rIns="0" bIns="0" rtlCol="0" anchor="t">
            <a:spAutoFit/>
          </a:bodyPr>
          <a:lstStyle/>
          <a:p>
            <a:pPr algn="ctr">
              <a:lnSpc>
                <a:spcPts val="3360"/>
              </a:lnSpc>
            </a:pPr>
            <a:r>
              <a:rPr lang="en-US" sz="2800">
                <a:solidFill>
                  <a:srgbClr val="545454"/>
                </a:solidFill>
                <a:latin typeface="DM Sans"/>
              </a:rPr>
              <a:t>TNT Towing has all the tools necessary to handle a variety of towing needs. Their big fleet enables them to handle light-duty to heavy-duty towing jobs, including everything from golf carts that won't start to boats that are stranded in lakes and large semi-trucks that need help getting out of ditches. Their competence highlights their readiness and skill by ensuring reliable and quick transportation to any location. </a:t>
            </a:r>
          </a:p>
        </p:txBody>
      </p:sp>
      <p:sp>
        <p:nvSpPr>
          <p:cNvPr id="19" name="Freeform 19">
            <a:hlinkClick r:id="rId10"/>
          </p:cNvPr>
          <p:cNvSpPr/>
          <p:nvPr/>
        </p:nvSpPr>
        <p:spPr>
          <a:xfrm>
            <a:off x="70164" y="0"/>
            <a:ext cx="2564425" cy="1643008"/>
          </a:xfrm>
          <a:custGeom>
            <a:avLst/>
            <a:gdLst/>
            <a:ahLst/>
            <a:cxnLst/>
            <a:rect l="l" t="t" r="r" b="b"/>
            <a:pathLst>
              <a:path w="2564425" h="1643008">
                <a:moveTo>
                  <a:pt x="0" y="0"/>
                </a:moveTo>
                <a:lnTo>
                  <a:pt x="2564424" y="0"/>
                </a:lnTo>
                <a:lnTo>
                  <a:pt x="2564424" y="1643008"/>
                </a:lnTo>
                <a:lnTo>
                  <a:pt x="0" y="1643008"/>
                </a:lnTo>
                <a:lnTo>
                  <a:pt x="0" y="0"/>
                </a:lnTo>
                <a:close/>
              </a:path>
            </a:pathLst>
          </a:custGeom>
          <a:blipFill>
            <a:blip r:embed="rId11"/>
            <a:stretch>
              <a:fillRect/>
            </a:stretch>
          </a:blipFill>
        </p:spPr>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3354" b="-33354"/>
            </a:stretch>
          </a:blipFill>
        </p:spPr>
      </p:sp>
      <p:sp>
        <p:nvSpPr>
          <p:cNvPr id="3" name="TextBox 3"/>
          <p:cNvSpPr txBox="1"/>
          <p:nvPr/>
        </p:nvSpPr>
        <p:spPr>
          <a:xfrm>
            <a:off x="3833915" y="3192777"/>
            <a:ext cx="10620170" cy="1330324"/>
          </a:xfrm>
          <a:prstGeom prst="rect">
            <a:avLst/>
          </a:prstGeom>
        </p:spPr>
        <p:txBody>
          <a:bodyPr lIns="0" tIns="0" rIns="0" bIns="0" rtlCol="0" anchor="t">
            <a:spAutoFit/>
          </a:bodyPr>
          <a:lstStyle/>
          <a:p>
            <a:pPr algn="ctr">
              <a:lnSpc>
                <a:spcPts val="9999"/>
              </a:lnSpc>
            </a:pPr>
            <a:r>
              <a:rPr lang="en-US" sz="9999">
                <a:solidFill>
                  <a:srgbClr val="227C9D"/>
                </a:solidFill>
                <a:latin typeface="Kollektif Bold"/>
              </a:rPr>
              <a:t>LIGHT TOWING</a:t>
            </a:r>
          </a:p>
        </p:txBody>
      </p:sp>
      <p:sp>
        <p:nvSpPr>
          <p:cNvPr id="4" name="AutoShape 4"/>
          <p:cNvSpPr/>
          <p:nvPr/>
        </p:nvSpPr>
        <p:spPr>
          <a:xfrm>
            <a:off x="-2052951" y="-1961095"/>
            <a:ext cx="5038853" cy="5038853"/>
          </a:xfrm>
          <a:prstGeom prst="line">
            <a:avLst/>
          </a:prstGeom>
          <a:ln w="28575" cap="flat">
            <a:solidFill>
              <a:srgbClr val="8CA9AD"/>
            </a:solidFill>
            <a:prstDash val="solid"/>
            <a:headEnd type="none" w="sm" len="sm"/>
            <a:tailEnd type="none" w="sm" len="sm"/>
          </a:ln>
        </p:spPr>
      </p:sp>
      <p:sp>
        <p:nvSpPr>
          <p:cNvPr id="5" name="AutoShape 5"/>
          <p:cNvSpPr/>
          <p:nvPr/>
        </p:nvSpPr>
        <p:spPr>
          <a:xfrm>
            <a:off x="-2232553" y="-1602625"/>
            <a:ext cx="4867141" cy="4867141"/>
          </a:xfrm>
          <a:prstGeom prst="line">
            <a:avLst/>
          </a:prstGeom>
          <a:ln w="28575" cap="flat">
            <a:solidFill>
              <a:srgbClr val="8CA9AD"/>
            </a:solidFill>
            <a:prstDash val="solid"/>
            <a:headEnd type="none" w="sm" len="sm"/>
            <a:tailEnd type="none" w="sm" len="sm"/>
          </a:ln>
        </p:spPr>
      </p:sp>
      <p:sp>
        <p:nvSpPr>
          <p:cNvPr id="6" name="AutoShape 6"/>
          <p:cNvSpPr/>
          <p:nvPr/>
        </p:nvSpPr>
        <p:spPr>
          <a:xfrm>
            <a:off x="-2359208" y="-1216357"/>
            <a:ext cx="4690515" cy="4690515"/>
          </a:xfrm>
          <a:prstGeom prst="line">
            <a:avLst/>
          </a:prstGeom>
          <a:ln w="28575" cap="flat">
            <a:solidFill>
              <a:srgbClr val="8CA9AD"/>
            </a:solidFill>
            <a:prstDash val="solid"/>
            <a:headEnd type="none" w="sm" len="sm"/>
            <a:tailEnd type="none" w="sm" len="sm"/>
          </a:ln>
        </p:spPr>
      </p:sp>
      <p:sp>
        <p:nvSpPr>
          <p:cNvPr id="7" name="AutoShape 7"/>
          <p:cNvSpPr/>
          <p:nvPr/>
        </p:nvSpPr>
        <p:spPr>
          <a:xfrm>
            <a:off x="-2503062" y="-776680"/>
            <a:ext cx="4347674" cy="4347674"/>
          </a:xfrm>
          <a:prstGeom prst="line">
            <a:avLst/>
          </a:prstGeom>
          <a:ln w="28575" cap="flat">
            <a:solidFill>
              <a:srgbClr val="8CA9AD"/>
            </a:solidFill>
            <a:prstDash val="solid"/>
            <a:headEnd type="none" w="sm" len="sm"/>
            <a:tailEnd type="none" w="sm" len="sm"/>
          </a:ln>
        </p:spPr>
      </p:sp>
      <p:sp>
        <p:nvSpPr>
          <p:cNvPr id="8" name="AutoShape 8"/>
          <p:cNvSpPr/>
          <p:nvPr/>
        </p:nvSpPr>
        <p:spPr>
          <a:xfrm>
            <a:off x="-2623881" y="-332957"/>
            <a:ext cx="3963599" cy="3985594"/>
          </a:xfrm>
          <a:prstGeom prst="line">
            <a:avLst/>
          </a:prstGeom>
          <a:ln w="28575" cap="flat">
            <a:solidFill>
              <a:srgbClr val="8CA9AD"/>
            </a:solidFill>
            <a:prstDash val="solid"/>
            <a:headEnd type="none" w="sm" len="sm"/>
            <a:tailEnd type="none" w="sm" len="sm"/>
          </a:ln>
        </p:spPr>
      </p:sp>
      <p:sp>
        <p:nvSpPr>
          <p:cNvPr id="9" name="AutoShape 9"/>
          <p:cNvSpPr/>
          <p:nvPr/>
        </p:nvSpPr>
        <p:spPr>
          <a:xfrm>
            <a:off x="-2598114" y="228677"/>
            <a:ext cx="3377485" cy="3360058"/>
          </a:xfrm>
          <a:prstGeom prst="line">
            <a:avLst/>
          </a:prstGeom>
          <a:ln w="28575" cap="flat">
            <a:solidFill>
              <a:srgbClr val="8CA9AD"/>
            </a:solidFill>
            <a:prstDash val="solid"/>
            <a:headEnd type="none" w="sm" len="sm"/>
            <a:tailEnd type="none" w="sm" len="sm"/>
          </a:ln>
        </p:spPr>
      </p:sp>
      <p:sp>
        <p:nvSpPr>
          <p:cNvPr id="10" name="AutoShape 10"/>
          <p:cNvSpPr/>
          <p:nvPr/>
        </p:nvSpPr>
        <p:spPr>
          <a:xfrm>
            <a:off x="-2509797" y="905760"/>
            <a:ext cx="2628598" cy="2671969"/>
          </a:xfrm>
          <a:prstGeom prst="line">
            <a:avLst/>
          </a:prstGeom>
          <a:ln w="28575" cap="flat">
            <a:solidFill>
              <a:srgbClr val="8CA9AD"/>
            </a:solidFill>
            <a:prstDash val="solid"/>
            <a:headEnd type="none" w="sm" len="sm"/>
            <a:tailEnd type="none" w="sm" len="sm"/>
          </a:ln>
        </p:spPr>
      </p:sp>
      <p:sp>
        <p:nvSpPr>
          <p:cNvPr id="11" name="TextBox 11"/>
          <p:cNvSpPr txBox="1"/>
          <p:nvPr/>
        </p:nvSpPr>
        <p:spPr>
          <a:xfrm>
            <a:off x="2946744" y="4716659"/>
            <a:ext cx="12394513" cy="2413392"/>
          </a:xfrm>
          <a:prstGeom prst="rect">
            <a:avLst/>
          </a:prstGeom>
        </p:spPr>
        <p:txBody>
          <a:bodyPr lIns="0" tIns="0" rIns="0" bIns="0" rtlCol="0" anchor="t">
            <a:spAutoFit/>
          </a:bodyPr>
          <a:lstStyle/>
          <a:p>
            <a:pPr algn="ctr">
              <a:lnSpc>
                <a:spcPts val="3884"/>
              </a:lnSpc>
            </a:pPr>
            <a:r>
              <a:rPr lang="en-US" sz="3237">
                <a:solidFill>
                  <a:srgbClr val="545454"/>
                </a:solidFill>
                <a:latin typeface="DM Sans"/>
              </a:rPr>
              <a:t>With a varied fleet of trucks at their disposal, they are ready to help with minor towing needs. Whether your car has trouble starting or is in an accident, you can rely on them for safe travel. Their knowledgeable staff and top-notch tools guarantee hassle-free towing, putting your car's safety first at all times. </a:t>
            </a:r>
          </a:p>
        </p:txBody>
      </p:sp>
      <p:sp>
        <p:nvSpPr>
          <p:cNvPr id="12" name="Freeform 12">
            <a:hlinkClick r:id="rId3"/>
          </p:cNvPr>
          <p:cNvSpPr/>
          <p:nvPr/>
        </p:nvSpPr>
        <p:spPr>
          <a:xfrm>
            <a:off x="0" y="0"/>
            <a:ext cx="2564425" cy="2138308"/>
          </a:xfrm>
          <a:custGeom>
            <a:avLst/>
            <a:gdLst/>
            <a:ahLst/>
            <a:cxnLst/>
            <a:rect l="l" t="t" r="r" b="b"/>
            <a:pathLst>
              <a:path w="2564425" h="1643008">
                <a:moveTo>
                  <a:pt x="0" y="0"/>
                </a:moveTo>
                <a:lnTo>
                  <a:pt x="2564424" y="0"/>
                </a:lnTo>
                <a:lnTo>
                  <a:pt x="2564424" y="1643008"/>
                </a:lnTo>
                <a:lnTo>
                  <a:pt x="0" y="1643008"/>
                </a:lnTo>
                <a:lnTo>
                  <a:pt x="0" y="0"/>
                </a:lnTo>
                <a:close/>
              </a:path>
            </a:pathLst>
          </a:custGeom>
          <a:blipFill>
            <a:blip r:embed="rId4"/>
            <a:stretch>
              <a:fillRect/>
            </a:stretch>
          </a:blipFill>
        </p:spPr>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5EDE6"/>
        </a:solidFill>
        <a:effectLst/>
      </p:bgPr>
    </p:bg>
    <p:spTree>
      <p:nvGrpSpPr>
        <p:cNvPr id="1" name=""/>
        <p:cNvGrpSpPr/>
        <p:nvPr/>
      </p:nvGrpSpPr>
      <p:grpSpPr>
        <a:xfrm>
          <a:off x="0" y="0"/>
          <a:ext cx="0" cy="0"/>
          <a:chOff x="0" y="0"/>
          <a:chExt cx="0" cy="0"/>
        </a:xfrm>
      </p:grpSpPr>
      <p:sp>
        <p:nvSpPr>
          <p:cNvPr id="2" name="Freeform 2"/>
          <p:cNvSpPr/>
          <p:nvPr/>
        </p:nvSpPr>
        <p:spPr>
          <a:xfrm rot="-6712665">
            <a:off x="-990270" y="7258855"/>
            <a:ext cx="7401497" cy="8229600"/>
          </a:xfrm>
          <a:custGeom>
            <a:avLst/>
            <a:gdLst/>
            <a:ahLst/>
            <a:cxnLst/>
            <a:rect l="l" t="t" r="r" b="b"/>
            <a:pathLst>
              <a:path w="7401497" h="8229600">
                <a:moveTo>
                  <a:pt x="0" y="0"/>
                </a:moveTo>
                <a:lnTo>
                  <a:pt x="7401497" y="0"/>
                </a:lnTo>
                <a:lnTo>
                  <a:pt x="7401497" y="8229600"/>
                </a:lnTo>
                <a:lnTo>
                  <a:pt x="0" y="8229600"/>
                </a:lnTo>
                <a:lnTo>
                  <a:pt x="0" y="0"/>
                </a:lnTo>
                <a:close/>
              </a:path>
            </a:pathLst>
          </a:custGeom>
          <a:blipFill>
            <a:blip r:embed="rId2"/>
            <a:stretch>
              <a:fillRect/>
            </a:stretch>
          </a:blipFill>
        </p:spPr>
      </p:sp>
      <p:sp>
        <p:nvSpPr>
          <p:cNvPr id="3" name="Freeform 3"/>
          <p:cNvSpPr/>
          <p:nvPr/>
        </p:nvSpPr>
        <p:spPr>
          <a:xfrm rot="-1846334">
            <a:off x="9995837" y="6172200"/>
            <a:ext cx="7401497" cy="8229600"/>
          </a:xfrm>
          <a:custGeom>
            <a:avLst/>
            <a:gdLst/>
            <a:ahLst/>
            <a:cxnLst/>
            <a:rect l="l" t="t" r="r" b="b"/>
            <a:pathLst>
              <a:path w="7401497" h="8229600">
                <a:moveTo>
                  <a:pt x="0" y="0"/>
                </a:moveTo>
                <a:lnTo>
                  <a:pt x="7401496" y="0"/>
                </a:lnTo>
                <a:lnTo>
                  <a:pt x="7401496" y="8229600"/>
                </a:lnTo>
                <a:lnTo>
                  <a:pt x="0" y="8229600"/>
                </a:lnTo>
                <a:lnTo>
                  <a:pt x="0" y="0"/>
                </a:lnTo>
                <a:close/>
              </a:path>
            </a:pathLst>
          </a:custGeom>
          <a:blipFill>
            <a:blip r:embed="rId2"/>
            <a:stretch>
              <a:fillRect/>
            </a:stretch>
          </a:blipFill>
        </p:spPr>
      </p:sp>
      <p:sp>
        <p:nvSpPr>
          <p:cNvPr id="4" name="Freeform 4">
            <a:hlinkClick r:id="rId3"/>
          </p:cNvPr>
          <p:cNvSpPr/>
          <p:nvPr/>
        </p:nvSpPr>
        <p:spPr>
          <a:xfrm>
            <a:off x="6865085" y="684733"/>
            <a:ext cx="4437731" cy="2843221"/>
          </a:xfrm>
          <a:custGeom>
            <a:avLst/>
            <a:gdLst/>
            <a:ahLst/>
            <a:cxnLst/>
            <a:rect l="l" t="t" r="r" b="b"/>
            <a:pathLst>
              <a:path w="4437731" h="2843221">
                <a:moveTo>
                  <a:pt x="0" y="0"/>
                </a:moveTo>
                <a:lnTo>
                  <a:pt x="4437731" y="0"/>
                </a:lnTo>
                <a:lnTo>
                  <a:pt x="4437731" y="2843221"/>
                </a:lnTo>
                <a:lnTo>
                  <a:pt x="0" y="2843221"/>
                </a:lnTo>
                <a:lnTo>
                  <a:pt x="0" y="0"/>
                </a:lnTo>
                <a:close/>
              </a:path>
            </a:pathLst>
          </a:custGeom>
          <a:blipFill>
            <a:blip r:embed="rId4"/>
            <a:stretch>
              <a:fillRect/>
            </a:stretch>
          </a:blipFill>
        </p:spPr>
      </p:sp>
      <p:sp>
        <p:nvSpPr>
          <p:cNvPr id="5" name="TextBox 5"/>
          <p:cNvSpPr txBox="1"/>
          <p:nvPr/>
        </p:nvSpPr>
        <p:spPr>
          <a:xfrm>
            <a:off x="2744221" y="4280429"/>
            <a:ext cx="12837986" cy="2155571"/>
          </a:xfrm>
          <a:prstGeom prst="rect">
            <a:avLst/>
          </a:prstGeom>
        </p:spPr>
        <p:txBody>
          <a:bodyPr lIns="0" tIns="0" rIns="0" bIns="0" rtlCol="0" anchor="t">
            <a:spAutoFit/>
          </a:bodyPr>
          <a:lstStyle/>
          <a:p>
            <a:pPr algn="ctr">
              <a:lnSpc>
                <a:spcPts val="17271"/>
              </a:lnSpc>
            </a:pPr>
            <a:r>
              <a:rPr lang="en-US" sz="13599" dirty="0">
                <a:solidFill>
                  <a:srgbClr val="273384"/>
                </a:solidFill>
                <a:latin typeface="+mj-lt"/>
                <a:ea typeface="Eczar Bold"/>
              </a:rPr>
              <a:t>﻿THANK YOU</a:t>
            </a:r>
          </a:p>
        </p:txBody>
      </p:sp>
      <p:sp>
        <p:nvSpPr>
          <p:cNvPr id="6" name="TextBox 6"/>
          <p:cNvSpPr txBox="1"/>
          <p:nvPr/>
        </p:nvSpPr>
        <p:spPr>
          <a:xfrm>
            <a:off x="2664957" y="6762263"/>
            <a:ext cx="12837986" cy="2980690"/>
          </a:xfrm>
          <a:prstGeom prst="rect">
            <a:avLst/>
          </a:prstGeom>
        </p:spPr>
        <p:txBody>
          <a:bodyPr lIns="0" tIns="0" rIns="0" bIns="0" rtlCol="0" anchor="t">
            <a:spAutoFit/>
          </a:bodyPr>
          <a:lstStyle/>
          <a:p>
            <a:pPr algn="ctr">
              <a:lnSpc>
                <a:spcPts val="4759"/>
              </a:lnSpc>
            </a:pPr>
            <a:r>
              <a:rPr lang="en-US" sz="3399">
                <a:solidFill>
                  <a:srgbClr val="273384"/>
                </a:solidFill>
                <a:latin typeface="Canva Sans"/>
              </a:rPr>
              <a:t>https://tnttowing.ca/</a:t>
            </a:r>
          </a:p>
          <a:p>
            <a:pPr algn="ctr">
              <a:lnSpc>
                <a:spcPts val="4759"/>
              </a:lnSpc>
            </a:pPr>
            <a:r>
              <a:rPr lang="en-US" sz="3399">
                <a:solidFill>
                  <a:srgbClr val="273384"/>
                </a:solidFill>
                <a:latin typeface="Canva Sans"/>
              </a:rPr>
              <a:t>218, 36th Street North, Lethbridge (Alberta) T1H 3Z7</a:t>
            </a:r>
          </a:p>
          <a:p>
            <a:pPr algn="ctr">
              <a:lnSpc>
                <a:spcPts val="4759"/>
              </a:lnSpc>
            </a:pPr>
            <a:r>
              <a:rPr lang="en-US" sz="3399">
                <a:solidFill>
                  <a:srgbClr val="273384"/>
                </a:solidFill>
                <a:latin typeface="Canva Sans"/>
              </a:rPr>
              <a:t>Phone: </a:t>
            </a:r>
            <a:r>
              <a:rPr lang="en-US" sz="3399" u="sng">
                <a:solidFill>
                  <a:srgbClr val="273384"/>
                </a:solidFill>
                <a:latin typeface="Canva Sans"/>
                <a:hlinkClick r:id="rId5" tooltip="tel:1%20403-327-4279"/>
              </a:rPr>
              <a:t>(403) 327 4279</a:t>
            </a:r>
          </a:p>
          <a:p>
            <a:pPr algn="ctr">
              <a:lnSpc>
                <a:spcPts val="4759"/>
              </a:lnSpc>
            </a:pPr>
            <a:r>
              <a:rPr lang="en-US" sz="3399">
                <a:solidFill>
                  <a:srgbClr val="273384"/>
                </a:solidFill>
                <a:latin typeface="Canva Sans"/>
              </a:rPr>
              <a:t>Email: </a:t>
            </a:r>
            <a:r>
              <a:rPr lang="en-US" sz="3399" u="sng">
                <a:solidFill>
                  <a:srgbClr val="273384"/>
                </a:solidFill>
                <a:latin typeface="Canva Sans"/>
                <a:hlinkClick r:id="rId6" tooltip="mailto:tnttow1@telus.net"/>
              </a:rPr>
              <a:t>tnttow1@telus.net</a:t>
            </a:r>
          </a:p>
          <a:p>
            <a:pPr algn="ctr">
              <a:lnSpc>
                <a:spcPts val="4759"/>
              </a:lnSpc>
            </a:pPr>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235</Words>
  <Application>Microsoft Office PowerPoint</Application>
  <PresentationFormat>Custom</PresentationFormat>
  <Paragraphs>12</Paragraphs>
  <Slides>5</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vt:i4>
      </vt:variant>
    </vt:vector>
  </HeadingPairs>
  <TitlesOfParts>
    <vt:vector size="13" baseType="lpstr">
      <vt:lpstr>Arial</vt:lpstr>
      <vt:lpstr>Calibri</vt:lpstr>
      <vt:lpstr>Montserrat</vt:lpstr>
      <vt:lpstr>DM Sans</vt:lpstr>
      <vt:lpstr>Kollektif Bold</vt:lpstr>
      <vt:lpstr>Eczar Bold</vt:lpstr>
      <vt:lpstr>Canva Sans</vt:lpstr>
      <vt:lpstr>Office Theme</vt:lpstr>
      <vt:lpstr>Slide 1</vt:lpstr>
      <vt:lpstr>Slide 2</vt:lpstr>
      <vt:lpstr>Slide 3</vt:lpstr>
      <vt:lpstr>Slide 4</vt:lpstr>
      <vt:lpstr>Slide 5</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TNT Towing</dc:title>
  <cp:lastModifiedBy>India Infotech</cp:lastModifiedBy>
  <cp:revision>2</cp:revision>
  <dcterms:created xsi:type="dcterms:W3CDTF">2006-08-16T00:00:00Z</dcterms:created>
  <dcterms:modified xsi:type="dcterms:W3CDTF">2024-05-23T07:10:04Z</dcterms:modified>
  <dc:identifier>DAFuVEiPOh4</dc:identifier>
</cp:coreProperties>
</file>