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Calibri" pitchFamily="34" charset="0"/>
      <p:regular r:id="rId6"/>
      <p:bold r:id="rId7"/>
      <p:italic r:id="rId8"/>
      <p:boldItalic r:id="rId9"/>
    </p:embeddedFont>
    <p:embeddedFont>
      <p:font typeface="Canva Sans Bold" charset="0"/>
      <p:regular r:id="rId10"/>
    </p:embeddedFont>
    <p:embeddedFont>
      <p:font typeface="DM Sans Bold" charset="0"/>
      <p:regular r:id="rId11"/>
    </p:embeddedFont>
    <p:embeddedFont>
      <p:font typeface="DM Sans"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6" d="100"/>
          <a:sy n="56" d="100"/>
        </p:scale>
        <p:origin x="-3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utchiedirtmoving.com/gravel-products/"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dutchiedirtmov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utchiedirtmoving.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utchiedirtmoving.com/gravel-products/"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dutchiedirtmov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hyperlink" Target="https://dutchiedirtmoving.com/gravel-products/" TargetMode="External"/><Relationship Id="rId1" Type="http://schemas.openxmlformats.org/officeDocument/2006/relationships/slideLayout" Target="../slideLayouts/slideLayout7.xml"/><Relationship Id="rId6" Type="http://schemas.openxmlformats.org/officeDocument/2006/relationships/hyperlink" Target="https://dutchiedirtmoving.com/" TargetMode="Externa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44908">
            <a:off x="12395032" y="1204893"/>
            <a:ext cx="7087456" cy="12470359"/>
            <a:chOff x="0" y="0"/>
            <a:chExt cx="660400" cy="1161972"/>
          </a:xfrm>
        </p:grpSpPr>
        <p:sp>
          <p:nvSpPr>
            <p:cNvPr id="3" name="Freeform 3"/>
            <p:cNvSpPr/>
            <p:nvPr/>
          </p:nvSpPr>
          <p:spPr>
            <a:xfrm>
              <a:off x="0" y="0"/>
              <a:ext cx="660400" cy="1161972"/>
            </a:xfrm>
            <a:custGeom>
              <a:avLst/>
              <a:gdLst/>
              <a:ahLst/>
              <a:cxnLst/>
              <a:rect l="l" t="t" r="r" b="b"/>
              <a:pathLst>
                <a:path w="660400" h="1161972">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6258"/>
                  </a:cubicBezTo>
                  <a:lnTo>
                    <a:pt x="660400" y="1161972"/>
                  </a:lnTo>
                  <a:lnTo>
                    <a:pt x="0" y="1161972"/>
                  </a:lnTo>
                  <a:lnTo>
                    <a:pt x="0" y="336871"/>
                  </a:lnTo>
                  <a:cubicBezTo>
                    <a:pt x="1782" y="185660"/>
                    <a:pt x="93019" y="64045"/>
                    <a:pt x="220252" y="19070"/>
                  </a:cubicBezTo>
                  <a:close/>
                </a:path>
              </a:pathLst>
            </a:custGeom>
            <a:solidFill>
              <a:srgbClr val="EDAA22"/>
            </a:solidFill>
          </p:spPr>
        </p:sp>
        <p:sp>
          <p:nvSpPr>
            <p:cNvPr id="4" name="TextBox 4"/>
            <p:cNvSpPr txBox="1"/>
            <p:nvPr/>
          </p:nvSpPr>
          <p:spPr>
            <a:xfrm>
              <a:off x="0" y="98425"/>
              <a:ext cx="660400" cy="1063547"/>
            </a:xfrm>
            <a:prstGeom prst="rect">
              <a:avLst/>
            </a:prstGeom>
          </p:spPr>
          <p:txBody>
            <a:bodyPr lIns="50800" tIns="50800" rIns="50800" bIns="50800" rtlCol="0" anchor="ctr"/>
            <a:lstStyle/>
            <a:p>
              <a:pPr algn="ctr">
                <a:lnSpc>
                  <a:spcPts val="2590"/>
                </a:lnSpc>
              </a:pPr>
              <a:endParaRPr/>
            </a:p>
          </p:txBody>
        </p:sp>
      </p:grpSp>
      <p:grpSp>
        <p:nvGrpSpPr>
          <p:cNvPr id="5" name="Group 5"/>
          <p:cNvGrpSpPr>
            <a:grpSpLocks noChangeAspect="1"/>
          </p:cNvGrpSpPr>
          <p:nvPr/>
        </p:nvGrpSpPr>
        <p:grpSpPr>
          <a:xfrm>
            <a:off x="11396859" y="1991036"/>
            <a:ext cx="6304927" cy="6304927"/>
            <a:chOff x="0" y="0"/>
            <a:chExt cx="6350000" cy="6350000"/>
          </a:xfrm>
        </p:grpSpPr>
        <p:sp>
          <p:nvSpPr>
            <p:cNvPr id="6" name="Freeform 6">
              <a:hlinkClick r:id="rId2"/>
            </p:cNvPr>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33333" r="-33333"/>
              </a:stretch>
            </a:blipFill>
          </p:spPr>
        </p:sp>
        <p:sp>
          <p:nvSpPr>
            <p:cNvPr id="7" name="Freeform 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FAEB"/>
            </a:solidFill>
          </p:spPr>
        </p:sp>
      </p:grpSp>
      <p:sp>
        <p:nvSpPr>
          <p:cNvPr id="8" name="Freeform 8">
            <a:hlinkClick r:id="rId4"/>
          </p:cNvPr>
          <p:cNvSpPr/>
          <p:nvPr/>
        </p:nvSpPr>
        <p:spPr>
          <a:xfrm>
            <a:off x="447627" y="269632"/>
            <a:ext cx="3091390" cy="1759714"/>
          </a:xfrm>
          <a:custGeom>
            <a:avLst/>
            <a:gdLst/>
            <a:ahLst/>
            <a:cxnLst/>
            <a:rect l="l" t="t" r="r" b="b"/>
            <a:pathLst>
              <a:path w="3091390" h="1759714">
                <a:moveTo>
                  <a:pt x="0" y="0"/>
                </a:moveTo>
                <a:lnTo>
                  <a:pt x="3091389" y="0"/>
                </a:lnTo>
                <a:lnTo>
                  <a:pt x="3091389" y="1759714"/>
                </a:lnTo>
                <a:lnTo>
                  <a:pt x="0" y="1759714"/>
                </a:lnTo>
                <a:lnTo>
                  <a:pt x="0" y="0"/>
                </a:lnTo>
                <a:close/>
              </a:path>
            </a:pathLst>
          </a:custGeom>
          <a:blipFill>
            <a:blip r:embed="rId5"/>
            <a:stretch>
              <a:fillRect/>
            </a:stretch>
          </a:blipFill>
        </p:spPr>
      </p:sp>
      <p:sp>
        <p:nvSpPr>
          <p:cNvPr id="9" name="TextBox 9"/>
          <p:cNvSpPr txBox="1"/>
          <p:nvPr/>
        </p:nvSpPr>
        <p:spPr>
          <a:xfrm>
            <a:off x="447627" y="3000514"/>
            <a:ext cx="12172703" cy="4943475"/>
          </a:xfrm>
          <a:prstGeom prst="rect">
            <a:avLst/>
          </a:prstGeom>
        </p:spPr>
        <p:txBody>
          <a:bodyPr lIns="0" tIns="0" rIns="0" bIns="0" rtlCol="0" anchor="t">
            <a:spAutoFit/>
          </a:bodyPr>
          <a:lstStyle/>
          <a:p>
            <a:pPr algn="l">
              <a:lnSpc>
                <a:spcPts val="12997"/>
              </a:lnSpc>
            </a:pPr>
            <a:r>
              <a:rPr lang="en-US" sz="10831" u="sng">
                <a:solidFill>
                  <a:srgbClr val="EDAA22"/>
                </a:solidFill>
                <a:latin typeface="Canva Sans Bold"/>
              </a:rPr>
              <a:t>WELCOME TO DUTCHIE DIRT MOVING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73162" y="-5293386"/>
            <a:ext cx="8477692" cy="84776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6448126" y="2020846"/>
            <a:ext cx="5391748" cy="1163460"/>
            <a:chOff x="0" y="0"/>
            <a:chExt cx="1420049" cy="306426"/>
          </a:xfrm>
        </p:grpSpPr>
        <p:sp>
          <p:nvSpPr>
            <p:cNvPr id="6" name="Freeform 6"/>
            <p:cNvSpPr/>
            <p:nvPr/>
          </p:nvSpPr>
          <p:spPr>
            <a:xfrm>
              <a:off x="0" y="0"/>
              <a:ext cx="1420049" cy="306426"/>
            </a:xfrm>
            <a:custGeom>
              <a:avLst/>
              <a:gdLst/>
              <a:ahLst/>
              <a:cxnLst/>
              <a:rect l="l" t="t" r="r" b="b"/>
              <a:pathLst>
                <a:path w="1420049" h="306426">
                  <a:moveTo>
                    <a:pt x="17231" y="0"/>
                  </a:moveTo>
                  <a:lnTo>
                    <a:pt x="1402818" y="0"/>
                  </a:lnTo>
                  <a:cubicBezTo>
                    <a:pt x="1412334" y="0"/>
                    <a:pt x="1420049" y="7714"/>
                    <a:pt x="1420049" y="17231"/>
                  </a:cubicBezTo>
                  <a:lnTo>
                    <a:pt x="1420049" y="289195"/>
                  </a:lnTo>
                  <a:cubicBezTo>
                    <a:pt x="1420049" y="293765"/>
                    <a:pt x="1418233" y="298148"/>
                    <a:pt x="1415002" y="301379"/>
                  </a:cubicBezTo>
                  <a:cubicBezTo>
                    <a:pt x="1411771" y="304610"/>
                    <a:pt x="1407388" y="306426"/>
                    <a:pt x="1402818" y="306426"/>
                  </a:cubicBezTo>
                  <a:lnTo>
                    <a:pt x="17231" y="306426"/>
                  </a:lnTo>
                  <a:cubicBezTo>
                    <a:pt x="7714" y="306426"/>
                    <a:pt x="0" y="298711"/>
                    <a:pt x="0" y="289195"/>
                  </a:cubicBezTo>
                  <a:lnTo>
                    <a:pt x="0" y="17231"/>
                  </a:lnTo>
                  <a:cubicBezTo>
                    <a:pt x="0" y="7714"/>
                    <a:pt x="7714" y="0"/>
                    <a:pt x="17231" y="0"/>
                  </a:cubicBezTo>
                  <a:close/>
                </a:path>
              </a:pathLst>
            </a:custGeom>
            <a:solidFill>
              <a:srgbClr val="EDAA22"/>
            </a:solidFill>
            <a:ln cap="sq">
              <a:noFill/>
              <a:prstDash val="solid"/>
              <a:miter/>
            </a:ln>
          </p:spPr>
        </p:sp>
        <p:sp>
          <p:nvSpPr>
            <p:cNvPr id="7" name="TextBox 7"/>
            <p:cNvSpPr txBox="1"/>
            <p:nvPr/>
          </p:nvSpPr>
          <p:spPr>
            <a:xfrm>
              <a:off x="0" y="-66675"/>
              <a:ext cx="1420049" cy="373101"/>
            </a:xfrm>
            <a:prstGeom prst="rect">
              <a:avLst/>
            </a:prstGeom>
          </p:spPr>
          <p:txBody>
            <a:bodyPr lIns="215900" tIns="215900" rIns="215900" bIns="215900" rtlCol="0" anchor="ctr"/>
            <a:lstStyle/>
            <a:p>
              <a:pPr marL="0" lvl="0" indent="0" algn="ctr">
                <a:lnSpc>
                  <a:spcPts val="5179"/>
                </a:lnSpc>
                <a:spcBef>
                  <a:spcPct val="0"/>
                </a:spcBef>
              </a:pPr>
              <a:r>
                <a:rPr lang="en-US" sz="3699">
                  <a:solidFill>
                    <a:srgbClr val="2B1511"/>
                  </a:solidFill>
                  <a:latin typeface="Canva Sans Bold"/>
                </a:rPr>
                <a:t>Overview</a:t>
              </a:r>
            </a:p>
          </p:txBody>
        </p:sp>
      </p:grpSp>
      <p:grpSp>
        <p:nvGrpSpPr>
          <p:cNvPr id="8" name="Group 8"/>
          <p:cNvGrpSpPr/>
          <p:nvPr/>
        </p:nvGrpSpPr>
        <p:grpSpPr>
          <a:xfrm>
            <a:off x="15848734" y="8098728"/>
            <a:ext cx="3616106" cy="361610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B15E"/>
            </a:solidFill>
            <a:ln cap="sq">
              <a:noFill/>
              <a:prstDash val="solid"/>
              <a:miter/>
            </a:ln>
          </p:spPr>
        </p:sp>
        <p:sp>
          <p:nvSpPr>
            <p:cNvPr id="10" name="TextBox 10"/>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1" name="TextBox 11"/>
          <p:cNvSpPr txBox="1"/>
          <p:nvPr/>
        </p:nvSpPr>
        <p:spPr>
          <a:xfrm>
            <a:off x="2680437" y="3787260"/>
            <a:ext cx="12927125" cy="4715994"/>
          </a:xfrm>
          <a:prstGeom prst="rect">
            <a:avLst/>
          </a:prstGeom>
        </p:spPr>
        <p:txBody>
          <a:bodyPr lIns="0" tIns="0" rIns="0" bIns="0" rtlCol="0" anchor="t">
            <a:spAutoFit/>
          </a:bodyPr>
          <a:lstStyle/>
          <a:p>
            <a:pPr algn="ctr">
              <a:lnSpc>
                <a:spcPts val="6238"/>
              </a:lnSpc>
            </a:pPr>
            <a:r>
              <a:rPr lang="en-US" sz="4455">
                <a:solidFill>
                  <a:srgbClr val="000000"/>
                </a:solidFill>
                <a:latin typeface="Canva Sans Bold"/>
              </a:rPr>
              <a:t>Dutchie Dirt Moving Ltd. provides services to southern Alberta's County of Lethbridge. Dutchie has demonstrated that it is capable of handling any earth-moving requirement thanks to its extensive inventory of excavation equipment and on-site gravel pit.</a:t>
            </a:r>
          </a:p>
        </p:txBody>
      </p:sp>
      <p:sp>
        <p:nvSpPr>
          <p:cNvPr id="12" name="Freeform 12">
            <a:hlinkClick r:id="rId2"/>
          </p:cNvPr>
          <p:cNvSpPr/>
          <p:nvPr/>
        </p:nvSpPr>
        <p:spPr>
          <a:xfrm>
            <a:off x="7884634" y="311830"/>
            <a:ext cx="2518732" cy="1433740"/>
          </a:xfrm>
          <a:custGeom>
            <a:avLst/>
            <a:gdLst/>
            <a:ahLst/>
            <a:cxnLst/>
            <a:rect l="l" t="t" r="r" b="b"/>
            <a:pathLst>
              <a:path w="2518732" h="1433740">
                <a:moveTo>
                  <a:pt x="0" y="0"/>
                </a:moveTo>
                <a:lnTo>
                  <a:pt x="2518732" y="0"/>
                </a:lnTo>
                <a:lnTo>
                  <a:pt x="2518732" y="1433740"/>
                </a:lnTo>
                <a:lnTo>
                  <a:pt x="0" y="1433740"/>
                </a:lnTo>
                <a:lnTo>
                  <a:pt x="0" y="0"/>
                </a:lnTo>
                <a:close/>
              </a:path>
            </a:pathLst>
          </a:custGeom>
          <a:blipFill>
            <a:blip r:embed="rId3"/>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B15E"/>
        </a:solidFill>
        <a:effectLst/>
      </p:bgPr>
    </p:bg>
    <p:spTree>
      <p:nvGrpSpPr>
        <p:cNvPr id="1" name=""/>
        <p:cNvGrpSpPr/>
        <p:nvPr/>
      </p:nvGrpSpPr>
      <p:grpSpPr>
        <a:xfrm>
          <a:off x="0" y="0"/>
          <a:ext cx="0" cy="0"/>
          <a:chOff x="0" y="0"/>
          <a:chExt cx="0" cy="0"/>
        </a:xfrm>
      </p:grpSpPr>
      <p:sp>
        <p:nvSpPr>
          <p:cNvPr id="2" name="Freeform 2">
            <a:hlinkClick r:id="rId2"/>
          </p:cNvPr>
          <p:cNvSpPr/>
          <p:nvPr/>
        </p:nvSpPr>
        <p:spPr>
          <a:xfrm>
            <a:off x="11554890" y="13972"/>
            <a:ext cx="6733110" cy="10309731"/>
          </a:xfrm>
          <a:custGeom>
            <a:avLst/>
            <a:gdLst/>
            <a:ahLst/>
            <a:cxnLst/>
            <a:rect l="l" t="t" r="r" b="b"/>
            <a:pathLst>
              <a:path w="6733110" h="10309731">
                <a:moveTo>
                  <a:pt x="0" y="0"/>
                </a:moveTo>
                <a:lnTo>
                  <a:pt x="6733110" y="0"/>
                </a:lnTo>
                <a:lnTo>
                  <a:pt x="6733110" y="10309731"/>
                </a:lnTo>
                <a:lnTo>
                  <a:pt x="0" y="10309731"/>
                </a:lnTo>
                <a:lnTo>
                  <a:pt x="0" y="0"/>
                </a:lnTo>
                <a:close/>
              </a:path>
            </a:pathLst>
          </a:custGeom>
          <a:blipFill>
            <a:blip r:embed="rId3"/>
            <a:stretch>
              <a:fillRect l="-64783" r="-64783"/>
            </a:stretch>
          </a:blipFill>
        </p:spPr>
      </p:sp>
      <p:grpSp>
        <p:nvGrpSpPr>
          <p:cNvPr id="3" name="Group 3"/>
          <p:cNvGrpSpPr/>
          <p:nvPr/>
        </p:nvGrpSpPr>
        <p:grpSpPr>
          <a:xfrm>
            <a:off x="1028700" y="1479357"/>
            <a:ext cx="9036718" cy="1757954"/>
            <a:chOff x="0" y="0"/>
            <a:chExt cx="2380041" cy="463000"/>
          </a:xfrm>
        </p:grpSpPr>
        <p:sp>
          <p:nvSpPr>
            <p:cNvPr id="4" name="Freeform 4"/>
            <p:cNvSpPr/>
            <p:nvPr/>
          </p:nvSpPr>
          <p:spPr>
            <a:xfrm>
              <a:off x="0" y="0"/>
              <a:ext cx="2380041" cy="463000"/>
            </a:xfrm>
            <a:custGeom>
              <a:avLst/>
              <a:gdLst/>
              <a:ahLst/>
              <a:cxnLst/>
              <a:rect l="l" t="t" r="r" b="b"/>
              <a:pathLst>
                <a:path w="2380041" h="463000">
                  <a:moveTo>
                    <a:pt x="10281" y="0"/>
                  </a:moveTo>
                  <a:lnTo>
                    <a:pt x="2369760" y="0"/>
                  </a:lnTo>
                  <a:cubicBezTo>
                    <a:pt x="2375438" y="0"/>
                    <a:pt x="2380041" y="4603"/>
                    <a:pt x="2380041" y="10281"/>
                  </a:cubicBezTo>
                  <a:lnTo>
                    <a:pt x="2380041" y="452720"/>
                  </a:lnTo>
                  <a:cubicBezTo>
                    <a:pt x="2380041" y="458397"/>
                    <a:pt x="2375438" y="463000"/>
                    <a:pt x="2369760" y="463000"/>
                  </a:cubicBezTo>
                  <a:lnTo>
                    <a:pt x="10281" y="463000"/>
                  </a:lnTo>
                  <a:cubicBezTo>
                    <a:pt x="4603" y="463000"/>
                    <a:pt x="0" y="458397"/>
                    <a:pt x="0" y="452720"/>
                  </a:cubicBezTo>
                  <a:lnTo>
                    <a:pt x="0" y="10281"/>
                  </a:lnTo>
                  <a:cubicBezTo>
                    <a:pt x="0" y="4603"/>
                    <a:pt x="4603" y="0"/>
                    <a:pt x="10281" y="0"/>
                  </a:cubicBezTo>
                  <a:close/>
                </a:path>
              </a:pathLst>
            </a:custGeom>
            <a:solidFill>
              <a:srgbClr val="FFFFFF"/>
            </a:solidFill>
            <a:ln cap="sq">
              <a:noFill/>
              <a:prstDash val="solid"/>
              <a:miter/>
            </a:ln>
          </p:spPr>
        </p:sp>
        <p:sp>
          <p:nvSpPr>
            <p:cNvPr id="5" name="TextBox 5"/>
            <p:cNvSpPr txBox="1"/>
            <p:nvPr/>
          </p:nvSpPr>
          <p:spPr>
            <a:xfrm>
              <a:off x="0" y="-123825"/>
              <a:ext cx="2380041" cy="586825"/>
            </a:xfrm>
            <a:prstGeom prst="rect">
              <a:avLst/>
            </a:prstGeom>
          </p:spPr>
          <p:txBody>
            <a:bodyPr lIns="50800" tIns="50800" rIns="50800" bIns="50800" rtlCol="0" anchor="ctr"/>
            <a:lstStyle/>
            <a:p>
              <a:pPr marL="0" lvl="0" indent="0" algn="ctr">
                <a:lnSpc>
                  <a:spcPts val="8884"/>
                </a:lnSpc>
                <a:spcBef>
                  <a:spcPct val="0"/>
                </a:spcBef>
              </a:pPr>
              <a:r>
                <a:rPr lang="en-US" sz="6346">
                  <a:solidFill>
                    <a:srgbClr val="2B1511"/>
                  </a:solidFill>
                  <a:latin typeface="Canva Sans Bold"/>
                </a:rPr>
                <a:t>Services </a:t>
              </a:r>
            </a:p>
          </p:txBody>
        </p:sp>
      </p:grpSp>
      <p:grpSp>
        <p:nvGrpSpPr>
          <p:cNvPr id="6" name="Group 6"/>
          <p:cNvGrpSpPr/>
          <p:nvPr/>
        </p:nvGrpSpPr>
        <p:grpSpPr>
          <a:xfrm>
            <a:off x="5909768" y="7139363"/>
            <a:ext cx="5420447" cy="2941015"/>
            <a:chOff x="0" y="0"/>
            <a:chExt cx="789363" cy="428291"/>
          </a:xfrm>
        </p:grpSpPr>
        <p:sp>
          <p:nvSpPr>
            <p:cNvPr id="7" name="Freeform 7"/>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0A2"/>
            </a:solidFill>
            <a:ln cap="sq">
              <a:noFill/>
              <a:prstDash val="solid"/>
              <a:miter/>
            </a:ln>
          </p:spPr>
        </p:sp>
        <p:sp>
          <p:nvSpPr>
            <p:cNvPr id="8" name="TextBox 8"/>
            <p:cNvSpPr txBox="1"/>
            <p:nvPr/>
          </p:nvSpPr>
          <p:spPr>
            <a:xfrm>
              <a:off x="0" y="-28575"/>
              <a:ext cx="789363" cy="456866"/>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9" name="Group 9"/>
          <p:cNvGrpSpPr/>
          <p:nvPr/>
        </p:nvGrpSpPr>
        <p:grpSpPr>
          <a:xfrm>
            <a:off x="5909768" y="4037411"/>
            <a:ext cx="5420447" cy="2941015"/>
            <a:chOff x="0" y="0"/>
            <a:chExt cx="789363" cy="428291"/>
          </a:xfrm>
        </p:grpSpPr>
        <p:sp>
          <p:nvSpPr>
            <p:cNvPr id="10" name="Freeform 10"/>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AEB"/>
            </a:solidFill>
            <a:ln cap="sq">
              <a:noFill/>
              <a:prstDash val="solid"/>
              <a:miter/>
            </a:ln>
          </p:spPr>
        </p:sp>
        <p:sp>
          <p:nvSpPr>
            <p:cNvPr id="11" name="TextBox 11"/>
            <p:cNvSpPr txBox="1"/>
            <p:nvPr/>
          </p:nvSpPr>
          <p:spPr>
            <a:xfrm>
              <a:off x="0" y="-28575"/>
              <a:ext cx="789363" cy="456866"/>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12" name="Group 12"/>
          <p:cNvGrpSpPr/>
          <p:nvPr/>
        </p:nvGrpSpPr>
        <p:grpSpPr>
          <a:xfrm>
            <a:off x="260721" y="7139363"/>
            <a:ext cx="5420447" cy="2941015"/>
            <a:chOff x="0" y="0"/>
            <a:chExt cx="789363" cy="428291"/>
          </a:xfrm>
        </p:grpSpPr>
        <p:sp>
          <p:nvSpPr>
            <p:cNvPr id="13" name="Freeform 13"/>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AEB"/>
            </a:solidFill>
          </p:spPr>
        </p:sp>
        <p:sp>
          <p:nvSpPr>
            <p:cNvPr id="14" name="TextBox 14"/>
            <p:cNvSpPr txBox="1"/>
            <p:nvPr/>
          </p:nvSpPr>
          <p:spPr>
            <a:xfrm>
              <a:off x="0" y="-28575"/>
              <a:ext cx="789363" cy="456866"/>
            </a:xfrm>
            <a:prstGeom prst="rect">
              <a:avLst/>
            </a:prstGeom>
          </p:spPr>
          <p:txBody>
            <a:bodyPr lIns="50800" tIns="50800" rIns="50800" bIns="50800" rtlCol="0" anchor="ctr"/>
            <a:lstStyle/>
            <a:p>
              <a:pPr algn="ctr">
                <a:lnSpc>
                  <a:spcPts val="2590"/>
                </a:lnSpc>
              </a:pPr>
              <a:endParaRPr/>
            </a:p>
          </p:txBody>
        </p:sp>
      </p:grpSp>
      <p:grpSp>
        <p:nvGrpSpPr>
          <p:cNvPr id="15" name="Group 15"/>
          <p:cNvGrpSpPr/>
          <p:nvPr/>
        </p:nvGrpSpPr>
        <p:grpSpPr>
          <a:xfrm>
            <a:off x="260721" y="4037411"/>
            <a:ext cx="5420447" cy="2941015"/>
            <a:chOff x="0" y="0"/>
            <a:chExt cx="789363" cy="428291"/>
          </a:xfrm>
        </p:grpSpPr>
        <p:sp>
          <p:nvSpPr>
            <p:cNvPr id="16" name="Freeform 16"/>
            <p:cNvSpPr/>
            <p:nvPr/>
          </p:nvSpPr>
          <p:spPr>
            <a:xfrm>
              <a:off x="0" y="0"/>
              <a:ext cx="789363" cy="428291"/>
            </a:xfrm>
            <a:custGeom>
              <a:avLst/>
              <a:gdLst/>
              <a:ahLst/>
              <a:cxnLst/>
              <a:rect l="l" t="t" r="r" b="b"/>
              <a:pathLst>
                <a:path w="789363" h="428291">
                  <a:moveTo>
                    <a:pt x="0" y="0"/>
                  </a:moveTo>
                  <a:lnTo>
                    <a:pt x="789363" y="0"/>
                  </a:lnTo>
                  <a:lnTo>
                    <a:pt x="789363" y="428291"/>
                  </a:lnTo>
                  <a:lnTo>
                    <a:pt x="0" y="428291"/>
                  </a:lnTo>
                  <a:close/>
                </a:path>
              </a:pathLst>
            </a:custGeom>
            <a:solidFill>
              <a:srgbClr val="FFF0A2"/>
            </a:solidFill>
            <a:ln cap="sq">
              <a:noFill/>
              <a:prstDash val="solid"/>
              <a:miter/>
            </a:ln>
          </p:spPr>
        </p:sp>
        <p:sp>
          <p:nvSpPr>
            <p:cNvPr id="17" name="TextBox 17"/>
            <p:cNvSpPr txBox="1"/>
            <p:nvPr/>
          </p:nvSpPr>
          <p:spPr>
            <a:xfrm>
              <a:off x="0" y="-28575"/>
              <a:ext cx="789363" cy="456866"/>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18" name="Freeform 18">
            <a:hlinkClick r:id="rId4"/>
          </p:cNvPr>
          <p:cNvSpPr/>
          <p:nvPr/>
        </p:nvSpPr>
        <p:spPr>
          <a:xfrm>
            <a:off x="4260037" y="89175"/>
            <a:ext cx="2442211" cy="1390182"/>
          </a:xfrm>
          <a:custGeom>
            <a:avLst/>
            <a:gdLst/>
            <a:ahLst/>
            <a:cxnLst/>
            <a:rect l="l" t="t" r="r" b="b"/>
            <a:pathLst>
              <a:path w="2442211" h="1390182">
                <a:moveTo>
                  <a:pt x="0" y="0"/>
                </a:moveTo>
                <a:lnTo>
                  <a:pt x="2442211" y="0"/>
                </a:lnTo>
                <a:lnTo>
                  <a:pt x="2442211" y="1390182"/>
                </a:lnTo>
                <a:lnTo>
                  <a:pt x="0" y="1390182"/>
                </a:lnTo>
                <a:lnTo>
                  <a:pt x="0" y="0"/>
                </a:lnTo>
                <a:close/>
              </a:path>
            </a:pathLst>
          </a:custGeom>
          <a:blipFill>
            <a:blip r:embed="rId5"/>
            <a:stretch>
              <a:fillRect/>
            </a:stretch>
          </a:blipFill>
        </p:spPr>
      </p:sp>
      <p:sp>
        <p:nvSpPr>
          <p:cNvPr id="19" name="TextBox 19"/>
          <p:cNvSpPr txBox="1"/>
          <p:nvPr/>
        </p:nvSpPr>
        <p:spPr>
          <a:xfrm>
            <a:off x="6106660" y="4452355"/>
            <a:ext cx="5022738" cy="523875"/>
          </a:xfrm>
          <a:prstGeom prst="rect">
            <a:avLst/>
          </a:prstGeom>
        </p:spPr>
        <p:txBody>
          <a:bodyPr lIns="0" tIns="0" rIns="0" bIns="0" rtlCol="0" anchor="t">
            <a:spAutoFit/>
          </a:bodyPr>
          <a:lstStyle/>
          <a:p>
            <a:pPr algn="ctr">
              <a:lnSpc>
                <a:spcPts val="4200"/>
              </a:lnSpc>
            </a:pPr>
            <a:r>
              <a:rPr lang="en-US" sz="3000">
                <a:solidFill>
                  <a:srgbClr val="EF5241"/>
                </a:solidFill>
                <a:latin typeface="DM Sans Bold"/>
              </a:rPr>
              <a:t>TRUCKING</a:t>
            </a:r>
          </a:p>
        </p:txBody>
      </p:sp>
      <p:sp>
        <p:nvSpPr>
          <p:cNvPr id="20" name="TextBox 20"/>
          <p:cNvSpPr txBox="1"/>
          <p:nvPr/>
        </p:nvSpPr>
        <p:spPr>
          <a:xfrm>
            <a:off x="459575" y="7439302"/>
            <a:ext cx="5022738" cy="522480"/>
          </a:xfrm>
          <a:prstGeom prst="rect">
            <a:avLst/>
          </a:prstGeom>
        </p:spPr>
        <p:txBody>
          <a:bodyPr lIns="0" tIns="0" rIns="0" bIns="0" rtlCol="0" anchor="t">
            <a:spAutoFit/>
          </a:bodyPr>
          <a:lstStyle/>
          <a:p>
            <a:pPr algn="ctr">
              <a:lnSpc>
                <a:spcPts val="4276"/>
              </a:lnSpc>
            </a:pPr>
            <a:r>
              <a:rPr lang="en-US" sz="3054">
                <a:solidFill>
                  <a:srgbClr val="EF5241"/>
                </a:solidFill>
                <a:latin typeface="DM Sans Bold"/>
              </a:rPr>
              <a:t>GRAVEL</a:t>
            </a:r>
          </a:p>
        </p:txBody>
      </p:sp>
      <p:sp>
        <p:nvSpPr>
          <p:cNvPr id="21" name="TextBox 21"/>
          <p:cNvSpPr txBox="1"/>
          <p:nvPr/>
        </p:nvSpPr>
        <p:spPr>
          <a:xfrm>
            <a:off x="6106660" y="7429777"/>
            <a:ext cx="5022738" cy="523875"/>
          </a:xfrm>
          <a:prstGeom prst="rect">
            <a:avLst/>
          </a:prstGeom>
        </p:spPr>
        <p:txBody>
          <a:bodyPr lIns="0" tIns="0" rIns="0" bIns="0" rtlCol="0" anchor="t">
            <a:spAutoFit/>
          </a:bodyPr>
          <a:lstStyle/>
          <a:p>
            <a:pPr algn="ctr">
              <a:lnSpc>
                <a:spcPts val="4200"/>
              </a:lnSpc>
            </a:pPr>
            <a:r>
              <a:rPr lang="en-US" sz="3000">
                <a:solidFill>
                  <a:srgbClr val="A44F30"/>
                </a:solidFill>
                <a:latin typeface="DM Sans Bold"/>
              </a:rPr>
              <a:t>CONCRETE CRUSHING</a:t>
            </a:r>
          </a:p>
        </p:txBody>
      </p:sp>
      <p:sp>
        <p:nvSpPr>
          <p:cNvPr id="22" name="TextBox 22"/>
          <p:cNvSpPr txBox="1"/>
          <p:nvPr/>
        </p:nvSpPr>
        <p:spPr>
          <a:xfrm>
            <a:off x="458404" y="4452355"/>
            <a:ext cx="5022738" cy="523875"/>
          </a:xfrm>
          <a:prstGeom prst="rect">
            <a:avLst/>
          </a:prstGeom>
        </p:spPr>
        <p:txBody>
          <a:bodyPr lIns="0" tIns="0" rIns="0" bIns="0" rtlCol="0" anchor="t">
            <a:spAutoFit/>
          </a:bodyPr>
          <a:lstStyle/>
          <a:p>
            <a:pPr algn="ctr">
              <a:lnSpc>
                <a:spcPts val="4200"/>
              </a:lnSpc>
            </a:pPr>
            <a:r>
              <a:rPr lang="en-US" sz="3000">
                <a:solidFill>
                  <a:srgbClr val="A44F30"/>
                </a:solidFill>
                <a:latin typeface="DM Sans Bold"/>
              </a:rPr>
              <a:t>EXCAVATION</a:t>
            </a:r>
          </a:p>
        </p:txBody>
      </p:sp>
      <p:sp>
        <p:nvSpPr>
          <p:cNvPr id="23" name="TextBox 23"/>
          <p:cNvSpPr txBox="1"/>
          <p:nvPr/>
        </p:nvSpPr>
        <p:spPr>
          <a:xfrm>
            <a:off x="6323898" y="5092637"/>
            <a:ext cx="4592186" cy="1249680"/>
          </a:xfrm>
          <a:prstGeom prst="rect">
            <a:avLst/>
          </a:prstGeom>
        </p:spPr>
        <p:txBody>
          <a:bodyPr lIns="0" tIns="0" rIns="0" bIns="0" rtlCol="0" anchor="t">
            <a:spAutoFit/>
          </a:bodyPr>
          <a:lstStyle/>
          <a:p>
            <a:pPr algn="ctr">
              <a:lnSpc>
                <a:spcPts val="3300"/>
              </a:lnSpc>
              <a:spcBef>
                <a:spcPct val="0"/>
              </a:spcBef>
            </a:pPr>
            <a:r>
              <a:rPr lang="en-US" sz="2200">
                <a:solidFill>
                  <a:srgbClr val="000000"/>
                </a:solidFill>
                <a:latin typeface="DM Sans"/>
              </a:rPr>
              <a:t>Dutchie Dirt-Moving offers a range of trucks to meet the different trucking requirements of its clients.</a:t>
            </a:r>
          </a:p>
        </p:txBody>
      </p:sp>
      <p:sp>
        <p:nvSpPr>
          <p:cNvPr id="24" name="TextBox 24"/>
          <p:cNvSpPr txBox="1"/>
          <p:nvPr/>
        </p:nvSpPr>
        <p:spPr>
          <a:xfrm>
            <a:off x="679407" y="5086350"/>
            <a:ext cx="4592186" cy="1283018"/>
          </a:xfrm>
          <a:prstGeom prst="rect">
            <a:avLst/>
          </a:prstGeom>
        </p:spPr>
        <p:txBody>
          <a:bodyPr lIns="0" tIns="0" rIns="0" bIns="0" rtlCol="0" anchor="t">
            <a:spAutoFit/>
          </a:bodyPr>
          <a:lstStyle/>
          <a:p>
            <a:pPr algn="ctr">
              <a:lnSpc>
                <a:spcPts val="3487"/>
              </a:lnSpc>
              <a:spcBef>
                <a:spcPct val="0"/>
              </a:spcBef>
            </a:pPr>
            <a:r>
              <a:rPr lang="en-US" sz="2324">
                <a:solidFill>
                  <a:srgbClr val="000000"/>
                </a:solidFill>
                <a:latin typeface="DM Sans"/>
              </a:rPr>
              <a:t>In Lethbridge, Alberta, Dutchie Dirt-Moving has worked on a wide range of excavation jobs.</a:t>
            </a:r>
          </a:p>
        </p:txBody>
      </p:sp>
      <p:sp>
        <p:nvSpPr>
          <p:cNvPr id="25" name="TextBox 25"/>
          <p:cNvSpPr txBox="1"/>
          <p:nvPr/>
        </p:nvSpPr>
        <p:spPr>
          <a:xfrm>
            <a:off x="6323898" y="8124024"/>
            <a:ext cx="4592186" cy="1692592"/>
          </a:xfrm>
          <a:prstGeom prst="rect">
            <a:avLst/>
          </a:prstGeom>
        </p:spPr>
        <p:txBody>
          <a:bodyPr lIns="0" tIns="0" rIns="0" bIns="0" rtlCol="0" anchor="t">
            <a:spAutoFit/>
          </a:bodyPr>
          <a:lstStyle/>
          <a:p>
            <a:pPr algn="ctr">
              <a:lnSpc>
                <a:spcPts val="2737"/>
              </a:lnSpc>
              <a:spcBef>
                <a:spcPct val="0"/>
              </a:spcBef>
            </a:pPr>
            <a:r>
              <a:rPr lang="en-US" sz="1825">
                <a:solidFill>
                  <a:srgbClr val="000000"/>
                </a:solidFill>
                <a:latin typeface="DM Sans"/>
              </a:rPr>
              <a:t>A Red Rhino Mini Crusher has been added to Dutchie Dirt Moving's collection. They have the machinery to handle both large and little volumes of crushing, so no project is too big or small.</a:t>
            </a:r>
          </a:p>
        </p:txBody>
      </p:sp>
      <p:sp>
        <p:nvSpPr>
          <p:cNvPr id="26" name="TextBox 26"/>
          <p:cNvSpPr txBox="1"/>
          <p:nvPr/>
        </p:nvSpPr>
        <p:spPr>
          <a:xfrm>
            <a:off x="679407" y="8089161"/>
            <a:ext cx="4592186" cy="1721168"/>
          </a:xfrm>
          <a:prstGeom prst="rect">
            <a:avLst/>
          </a:prstGeom>
        </p:spPr>
        <p:txBody>
          <a:bodyPr lIns="0" tIns="0" rIns="0" bIns="0" rtlCol="0" anchor="t">
            <a:spAutoFit/>
          </a:bodyPr>
          <a:lstStyle/>
          <a:p>
            <a:pPr algn="ctr">
              <a:lnSpc>
                <a:spcPts val="3487"/>
              </a:lnSpc>
              <a:spcBef>
                <a:spcPct val="0"/>
              </a:spcBef>
            </a:pPr>
            <a:r>
              <a:rPr lang="en-US" sz="2324">
                <a:solidFill>
                  <a:srgbClr val="000000"/>
                </a:solidFill>
                <a:latin typeface="DM Sans"/>
              </a:rPr>
              <a:t>Additionally, Dutchie Dirt Moving owns a gravel quarry that is equipped to handle all of its needs for sand and gravel.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B15E"/>
        </a:solidFill>
        <a:effectLst/>
      </p:bgPr>
    </p:bg>
    <p:spTree>
      <p:nvGrpSpPr>
        <p:cNvPr id="1" name=""/>
        <p:cNvGrpSpPr/>
        <p:nvPr/>
      </p:nvGrpSpPr>
      <p:grpSpPr>
        <a:xfrm>
          <a:off x="0" y="0"/>
          <a:ext cx="0" cy="0"/>
          <a:chOff x="0" y="0"/>
          <a:chExt cx="0" cy="0"/>
        </a:xfrm>
      </p:grpSpPr>
      <p:grpSp>
        <p:nvGrpSpPr>
          <p:cNvPr id="2" name="Group 2"/>
          <p:cNvGrpSpPr/>
          <p:nvPr/>
        </p:nvGrpSpPr>
        <p:grpSpPr>
          <a:xfrm>
            <a:off x="11643301" y="5175645"/>
            <a:ext cx="10464525" cy="1046452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id="4" name="TextBox 4"/>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5" name="Group 5"/>
          <p:cNvGrpSpPr/>
          <p:nvPr/>
        </p:nvGrpSpPr>
        <p:grpSpPr>
          <a:xfrm>
            <a:off x="-2368812" y="-3766275"/>
            <a:ext cx="12607523" cy="1260752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B"/>
            </a:solidFill>
            <a:ln cap="sq">
              <a:noFill/>
              <a:prstDash val="solid"/>
              <a:miter/>
            </a:ln>
          </p:spPr>
        </p:sp>
        <p:sp>
          <p:nvSpPr>
            <p:cNvPr id="7" name="TextBox 7"/>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grpSp>
        <p:nvGrpSpPr>
          <p:cNvPr id="8" name="Group 8"/>
          <p:cNvGrpSpPr>
            <a:grpSpLocks noChangeAspect="1"/>
          </p:cNvGrpSpPr>
          <p:nvPr/>
        </p:nvGrpSpPr>
        <p:grpSpPr>
          <a:xfrm>
            <a:off x="10238711" y="2312437"/>
            <a:ext cx="7842561" cy="7842561"/>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AEB"/>
            </a:solidFill>
          </p:spPr>
        </p:sp>
        <p:sp>
          <p:nvSpPr>
            <p:cNvPr id="10" name="Freeform 10">
              <a:hlinkClick r:id="rId2"/>
            </p:cNvPr>
            <p:cNvSpPr/>
            <p:nvPr/>
          </p:nvSpPr>
          <p:spPr>
            <a:xfrm>
              <a:off x="400267" y="526623"/>
              <a:ext cx="5549466" cy="5296755"/>
            </a:xfrm>
            <a:custGeom>
              <a:avLst/>
              <a:gdLst/>
              <a:ahLst/>
              <a:cxnLst/>
              <a:rect l="l" t="t" r="r" b="b"/>
              <a:pathLst>
                <a:path w="5549466" h="5296755">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3"/>
              <a:stretch>
                <a:fillRect l="-24665" r="-24665"/>
              </a:stretch>
            </a:blipFill>
          </p:spPr>
        </p:sp>
      </p:grpSp>
      <p:sp>
        <p:nvSpPr>
          <p:cNvPr id="11" name="Freeform 11"/>
          <p:cNvSpPr/>
          <p:nvPr/>
        </p:nvSpPr>
        <p:spPr>
          <a:xfrm>
            <a:off x="15652706" y="-1342412"/>
            <a:ext cx="4320933" cy="2371112"/>
          </a:xfrm>
          <a:custGeom>
            <a:avLst/>
            <a:gdLst/>
            <a:ahLst/>
            <a:cxnLst/>
            <a:rect l="l" t="t" r="r" b="b"/>
            <a:pathLst>
              <a:path w="4320933" h="2371112">
                <a:moveTo>
                  <a:pt x="0" y="0"/>
                </a:moveTo>
                <a:lnTo>
                  <a:pt x="4320933" y="0"/>
                </a:lnTo>
                <a:lnTo>
                  <a:pt x="4320933" y="2371112"/>
                </a:lnTo>
                <a:lnTo>
                  <a:pt x="0" y="23711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360469" y="9331122"/>
            <a:ext cx="3924501" cy="2153570"/>
          </a:xfrm>
          <a:custGeom>
            <a:avLst/>
            <a:gdLst/>
            <a:ahLst/>
            <a:cxnLst/>
            <a:rect l="l" t="t" r="r" b="b"/>
            <a:pathLst>
              <a:path w="3924501" h="2153570">
                <a:moveTo>
                  <a:pt x="0" y="0"/>
                </a:moveTo>
                <a:lnTo>
                  <a:pt x="3924501" y="0"/>
                </a:lnTo>
                <a:lnTo>
                  <a:pt x="3924501" y="2153570"/>
                </a:lnTo>
                <a:lnTo>
                  <a:pt x="0" y="21535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a:hlinkClick r:id="rId6"/>
          </p:cNvPr>
          <p:cNvSpPr/>
          <p:nvPr/>
        </p:nvSpPr>
        <p:spPr>
          <a:xfrm>
            <a:off x="2713844" y="5899170"/>
            <a:ext cx="2442211" cy="1390182"/>
          </a:xfrm>
          <a:custGeom>
            <a:avLst/>
            <a:gdLst/>
            <a:ahLst/>
            <a:cxnLst/>
            <a:rect l="l" t="t" r="r" b="b"/>
            <a:pathLst>
              <a:path w="2442211" h="1390182">
                <a:moveTo>
                  <a:pt x="0" y="0"/>
                </a:moveTo>
                <a:lnTo>
                  <a:pt x="2442211" y="0"/>
                </a:lnTo>
                <a:lnTo>
                  <a:pt x="2442211" y="1390182"/>
                </a:lnTo>
                <a:lnTo>
                  <a:pt x="0" y="1390182"/>
                </a:lnTo>
                <a:lnTo>
                  <a:pt x="0" y="0"/>
                </a:lnTo>
                <a:close/>
              </a:path>
            </a:pathLst>
          </a:custGeom>
          <a:blipFill>
            <a:blip r:embed="rId7"/>
            <a:stretch>
              <a:fillRect/>
            </a:stretch>
          </a:blipFill>
        </p:spPr>
      </p:sp>
      <p:sp>
        <p:nvSpPr>
          <p:cNvPr id="14" name="TextBox 14"/>
          <p:cNvSpPr txBox="1"/>
          <p:nvPr/>
        </p:nvSpPr>
        <p:spPr>
          <a:xfrm>
            <a:off x="1523688" y="1680236"/>
            <a:ext cx="4016574" cy="857250"/>
          </a:xfrm>
          <a:prstGeom prst="rect">
            <a:avLst/>
          </a:prstGeom>
        </p:spPr>
        <p:txBody>
          <a:bodyPr lIns="0" tIns="0" rIns="0" bIns="0" rtlCol="0" anchor="t">
            <a:spAutoFit/>
          </a:bodyPr>
          <a:lstStyle/>
          <a:p>
            <a:pPr marL="0" lvl="0" indent="0" algn="l">
              <a:lnSpc>
                <a:spcPts val="6755"/>
              </a:lnSpc>
              <a:spcBef>
                <a:spcPct val="0"/>
              </a:spcBef>
            </a:pPr>
            <a:r>
              <a:rPr lang="en-US" sz="5629">
                <a:solidFill>
                  <a:srgbClr val="2B1511"/>
                </a:solidFill>
                <a:latin typeface="Canva Sans Bold"/>
              </a:rPr>
              <a:t>Contact</a:t>
            </a:r>
          </a:p>
        </p:txBody>
      </p:sp>
      <p:sp>
        <p:nvSpPr>
          <p:cNvPr id="15" name="TextBox 15"/>
          <p:cNvSpPr txBox="1"/>
          <p:nvPr/>
        </p:nvSpPr>
        <p:spPr>
          <a:xfrm>
            <a:off x="1028700" y="2769120"/>
            <a:ext cx="7130597" cy="2406525"/>
          </a:xfrm>
          <a:prstGeom prst="rect">
            <a:avLst/>
          </a:prstGeom>
        </p:spPr>
        <p:txBody>
          <a:bodyPr lIns="0" tIns="0" rIns="0" bIns="0" rtlCol="0" anchor="t">
            <a:spAutoFit/>
          </a:bodyPr>
          <a:lstStyle/>
          <a:p>
            <a:pPr marL="594788" lvl="1" indent="-297394" algn="just">
              <a:lnSpc>
                <a:spcPts val="3856"/>
              </a:lnSpc>
              <a:buFont typeface="Arial"/>
              <a:buChar char="•"/>
            </a:pPr>
            <a:r>
              <a:rPr lang="en-US" sz="2754">
                <a:solidFill>
                  <a:srgbClr val="EF5241"/>
                </a:solidFill>
                <a:latin typeface="DM Sans Bold"/>
              </a:rPr>
              <a:t>Call + 403 738-4033</a:t>
            </a:r>
          </a:p>
          <a:p>
            <a:pPr marL="594788" lvl="1" indent="-297394" algn="just">
              <a:lnSpc>
                <a:spcPts val="3856"/>
              </a:lnSpc>
              <a:buFont typeface="Arial"/>
              <a:buChar char="•"/>
            </a:pPr>
            <a:r>
              <a:rPr lang="en-US" sz="2754">
                <a:solidFill>
                  <a:srgbClr val="EF5241"/>
                </a:solidFill>
                <a:latin typeface="DM Sans Bold"/>
              </a:rPr>
              <a:t>Address: Box 120 Turin, AB T0K 2H0  </a:t>
            </a:r>
          </a:p>
          <a:p>
            <a:pPr marL="594788" lvl="1" indent="-297394" algn="just">
              <a:lnSpc>
                <a:spcPts val="3856"/>
              </a:lnSpc>
              <a:buFont typeface="Arial"/>
              <a:buChar char="•"/>
            </a:pPr>
            <a:r>
              <a:rPr lang="en-US" sz="2754">
                <a:solidFill>
                  <a:srgbClr val="EF5241"/>
                </a:solidFill>
                <a:latin typeface="DM Sans Bold"/>
              </a:rPr>
              <a:t>Email:  office@dutchiedirtmoving.com</a:t>
            </a:r>
          </a:p>
          <a:p>
            <a:pPr marL="594788" lvl="1" indent="-297394" algn="just">
              <a:lnSpc>
                <a:spcPts val="3856"/>
              </a:lnSpc>
              <a:buFont typeface="Arial"/>
              <a:buChar char="•"/>
            </a:pPr>
            <a:r>
              <a:rPr lang="en-US" sz="2754">
                <a:solidFill>
                  <a:srgbClr val="EF5241"/>
                </a:solidFill>
                <a:latin typeface="DM Sans Bold"/>
              </a:rPr>
              <a:t>Website: https://dutchiedirtmoving.com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167</Words>
  <Application>Microsoft Office PowerPoint</Application>
  <PresentationFormat>Custom</PresentationFormat>
  <Paragraphs>17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Canva Sans Bold</vt:lpstr>
      <vt:lpstr>DM Sans Bold</vt:lpstr>
      <vt:lpstr>DM Sans</vt:lpstr>
      <vt:lpstr>Office Theme</vt:lpstr>
      <vt:lpstr>Slide 1</vt:lpstr>
      <vt:lpstr>Slide 2</vt:lpstr>
      <vt:lpstr>Slide 3</vt:lpstr>
      <vt:lpstr>Slide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 Professional Business Project Presentation</dc:title>
  <cp:lastModifiedBy>India Infotech</cp:lastModifiedBy>
  <cp:revision>2</cp:revision>
  <dcterms:created xsi:type="dcterms:W3CDTF">2006-08-16T00:00:00Z</dcterms:created>
  <dcterms:modified xsi:type="dcterms:W3CDTF">2024-05-29T10:28:48Z</dcterms:modified>
  <dc:identifier>DAGFZbmZsSY</dc:identifier>
</cp:coreProperties>
</file>