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09-10-2023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10/9/2023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10/9/2023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10/9/2023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zinc-powder-market" TargetMode="External"/><Relationship Id="rId2" Type="http://schemas.openxmlformats.org/officeDocument/2006/relationships/hyperlink" Target="https://www.marketstatsville.com/zinc-powder-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zinc-powder-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marketstatsville.com/zinc-powder-market" TargetMode="External"/><Relationship Id="rId2" Type="http://schemas.openxmlformats.org/officeDocument/2006/relationships/hyperlink" Target="https://www.marketstatsville.com/table-of-content/zinc-powder-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Zinc Powder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Zinc Powder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Zinc Powder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355312"/>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Zinc Powder Market by Grade (Chemical Grade, Paint Grade, Pharmaceutical Grade, Others), By End User (Paints &amp; Coatings, Chemicals, Pharmaceuticals, Agriculture, Food Processing, Cosmetics &amp; Personal Care, Others) and by Global Share and Forecast to 2033</a:t>
            </a:r>
          </a:p>
          <a:p>
            <a:pPr algn="l"/>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According to the Market Statesville Group (MSG), the </a:t>
            </a:r>
            <a:r>
              <a:rPr lang="en-US" b="0" i="0" u="none" strike="noStrike" dirty="0">
                <a:solidFill>
                  <a:srgbClr val="EF4D1C"/>
                </a:solidFill>
                <a:effectLst/>
                <a:latin typeface="Verdana" panose="020B0604030504040204" pitchFamily="34" charset="0"/>
                <a:hlinkClick r:id="rId2"/>
              </a:rPr>
              <a:t>Global Zinc Powder Market</a:t>
            </a:r>
            <a:r>
              <a:rPr lang="en-US" b="0" i="0" dirty="0">
                <a:solidFill>
                  <a:srgbClr val="5E5E5E"/>
                </a:solidFill>
                <a:effectLst/>
                <a:latin typeface="Verdana" panose="020B0604030504040204" pitchFamily="34" charset="0"/>
              </a:rPr>
              <a:t> size is expected to grow from USD 1,661.8 million in 2023 to USD 2,617.3 million by 2033, at a CAGR of 4.1% from 2023 to 2033</a:t>
            </a:r>
            <a:endParaRPr lang="en-US" b="0" i="0" dirty="0">
              <a:solidFill>
                <a:srgbClr val="5E5E5E"/>
              </a:solidFill>
              <a:effectLst/>
              <a:latin typeface="Poppins" panose="00000500000000000000" pitchFamily="2" charset="0"/>
            </a:endParaRPr>
          </a:p>
          <a:p>
            <a:pPr algn="l" fontAlgn="base"/>
            <a:br>
              <a:rPr lang="en-US" dirty="0"/>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 </a:t>
            </a:r>
          </a:p>
          <a:p>
            <a:pPr algn="l" fontAlgn="base"/>
            <a:endParaRPr lang="en-US" b="0" i="0" dirty="0">
              <a:solidFill>
                <a:srgbClr val="5E5E5E"/>
              </a:solidFill>
              <a:effectLst/>
              <a:latin typeface="Poppins" panose="00000500000000000000" pitchFamily="2"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EF4D1C"/>
                </a:solidFill>
                <a:effectLst/>
                <a:latin typeface="Verdana" panose="020B0604030504040204" pitchFamily="34" charset="0"/>
                <a:hlinkClick r:id="rId3"/>
              </a:rPr>
              <a:t>https://www.marketstatsville.com/request-sample/zinc-powder-market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FA5CFF-C7D1-F49F-E13C-F969EEA14117}"/>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C7F7D0EF-3AB3-2A23-FEFB-1E36BC87EBE6}"/>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2EA08F83-E2F5-2833-9D9C-93C65E08E5A2}"/>
              </a:ext>
            </a:extLst>
          </p:cNvPr>
          <p:cNvSpPr txBox="1"/>
          <p:nvPr/>
        </p:nvSpPr>
        <p:spPr>
          <a:xfrm>
            <a:off x="374128" y="668772"/>
            <a:ext cx="11662117" cy="5632311"/>
          </a:xfrm>
          <a:prstGeom prst="rect">
            <a:avLst/>
          </a:prstGeom>
          <a:noFill/>
        </p:spPr>
        <p:txBody>
          <a:bodyPr wrap="square">
            <a:spAutoFit/>
          </a:bodyPr>
          <a:lstStyle/>
          <a:p>
            <a:pPr algn="l" fontAlgn="base"/>
            <a:r>
              <a:rPr lang="en-IN" b="1" i="0" dirty="0">
                <a:solidFill>
                  <a:srgbClr val="5E5E5E"/>
                </a:solidFill>
                <a:effectLst/>
                <a:latin typeface="Verdana" panose="020B0604030504040204" pitchFamily="34" charset="0"/>
              </a:rPr>
              <a:t>Direct Purchase Report: </a:t>
            </a:r>
            <a:r>
              <a:rPr lang="en-IN" b="1" i="0" u="none" strike="noStrike" dirty="0">
                <a:solidFill>
                  <a:srgbClr val="EF4D1C"/>
                </a:solidFill>
                <a:effectLst/>
                <a:latin typeface="Verdana" panose="020B0604030504040204" pitchFamily="34" charset="0"/>
                <a:hlinkClick r:id="rId2"/>
              </a:rPr>
              <a:t>https://www.marketstatsville.com/buy-now/zinc-powder-market?opt=3338</a:t>
            </a:r>
            <a:r>
              <a:rPr lang="en-IN" b="1" i="0" dirty="0">
                <a:solidFill>
                  <a:srgbClr val="5E5E5E"/>
                </a:solidFill>
                <a:effectLst/>
                <a:latin typeface="Verdana" panose="020B0604030504040204" pitchFamily="34" charset="0"/>
              </a:rPr>
              <a:t> </a:t>
            </a:r>
          </a:p>
          <a:p>
            <a:pPr algn="l" fontAlgn="base"/>
            <a:endParaRPr lang="en-IN" b="0" i="0" dirty="0">
              <a:solidFill>
                <a:srgbClr val="5E5E5E"/>
              </a:solidFill>
              <a:effectLst/>
              <a:latin typeface="Verdana" panose="020B0604030504040204" pitchFamily="34" charset="0"/>
            </a:endParaRPr>
          </a:p>
          <a:p>
            <a:pPr algn="l" fontAlgn="base"/>
            <a:r>
              <a:rPr lang="en-IN" b="0" i="0" u="none" strike="noStrike" dirty="0">
                <a:solidFill>
                  <a:srgbClr val="1C1C1C"/>
                </a:solidFill>
                <a:effectLst/>
                <a:latin typeface="Verdana" panose="020B0604030504040204" pitchFamily="34" charset="0"/>
              </a:rPr>
              <a:t>Scope of the Global Zinc Powder Market</a:t>
            </a:r>
          </a:p>
          <a:p>
            <a:pPr algn="l" fontAlgn="base"/>
            <a:endParaRPr lang="en-IN" b="1" i="0" dirty="0">
              <a:solidFill>
                <a:srgbClr val="1C1C1C"/>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By  Grade Outlook (Sales, USD Million, 2019-2033)</a:t>
            </a:r>
          </a:p>
          <a:p>
            <a:pPr algn="l" fontAlgn="base"/>
            <a:endParaRPr lang="en-IN"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Chemical Grade</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Paint Grade</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Pharmaceutical Grade</a:t>
            </a:r>
          </a:p>
          <a:p>
            <a:pPr algn="l" fontAlgn="base">
              <a:buFont typeface="Arial" panose="020B0604020202020204" pitchFamily="34" charset="0"/>
              <a:buChar char="•"/>
            </a:pPr>
            <a:endParaRPr lang="en-IN" b="0" i="0" dirty="0">
              <a:solidFill>
                <a:srgbClr val="5E5E5E"/>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By  End User Outlook (Sales, USD Million, 2019-2033)          </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Paints &amp; Coatings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Chemicals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Pharmaceuticals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Agriculture</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Food Processing</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Cosmetics &amp; Personal Care</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Others</a:t>
            </a:r>
          </a:p>
          <a:p>
            <a:endParaRPr lang="en-IN" dirty="0"/>
          </a:p>
        </p:txBody>
      </p:sp>
    </p:spTree>
    <p:extLst>
      <p:ext uri="{BB962C8B-B14F-4D97-AF65-F5344CB8AC3E}">
        <p14:creationId xmlns:p14="http://schemas.microsoft.com/office/powerpoint/2010/main" val="3604261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3E181D-CCE6-CE67-169A-443D9AE541A5}"/>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181A3D88-CD32-CEE3-50BA-62C9A360F3F2}"/>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EAC1F2F8-3F38-97C7-18C4-FDD4DAB6EE71}"/>
              </a:ext>
            </a:extLst>
          </p:cNvPr>
          <p:cNvSpPr txBox="1"/>
          <p:nvPr/>
        </p:nvSpPr>
        <p:spPr>
          <a:xfrm>
            <a:off x="342314" y="670283"/>
            <a:ext cx="11507372" cy="5909310"/>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EF4D1C"/>
                </a:solidFill>
                <a:effectLst/>
                <a:latin typeface="Verdana" panose="020B0604030504040204" pitchFamily="34" charset="0"/>
                <a:hlinkClick r:id="rId2"/>
              </a:rPr>
              <a:t>https://www.marketstatsville.com/table-of-content/zinc-powder-market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br>
              <a:rPr lang="en-US" dirty="0"/>
            </a:br>
            <a:r>
              <a:rPr lang="en-IN" b="1" i="0" dirty="0">
                <a:solidFill>
                  <a:srgbClr val="1C1C1C"/>
                </a:solidFill>
                <a:effectLst/>
                <a:latin typeface="Verdana" panose="020B0604030504040204" pitchFamily="34" charset="0"/>
              </a:rPr>
              <a:t>Major key players in the global Zinc Powder market are:</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Zochem</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Reade International Corp.</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Pars Zinc Dust</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Alfa </a:t>
            </a:r>
            <a:r>
              <a:rPr lang="en-IN" b="0" i="0" dirty="0" err="1">
                <a:solidFill>
                  <a:srgbClr val="5E5E5E"/>
                </a:solidFill>
                <a:effectLst/>
                <a:latin typeface="Verdana" panose="020B0604030504040204" pitchFamily="34" charset="0"/>
              </a:rPr>
              <a:t>Aesar</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Thermo</a:t>
            </a:r>
            <a:r>
              <a:rPr lang="en-IN" b="0" i="0" dirty="0">
                <a:solidFill>
                  <a:srgbClr val="5E5E5E"/>
                </a:solidFill>
                <a:effectLst/>
                <a:latin typeface="Verdana" panose="020B0604030504040204" pitchFamily="34" charset="0"/>
              </a:rPr>
              <a:t> Fisher Scientific</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PALM COMMODITIES INTERNATIONAL, LLC</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EverZinc</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Numinor</a:t>
            </a:r>
            <a:r>
              <a:rPr lang="en-IN" b="0" i="0" dirty="0">
                <a:solidFill>
                  <a:srgbClr val="5E5E5E"/>
                </a:solidFill>
                <a:effectLst/>
                <a:latin typeface="Verdana" panose="020B0604030504040204" pitchFamily="34" charset="0"/>
              </a:rPr>
              <a:t> Chemical Industries Ltd.</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Silox</a:t>
            </a:r>
            <a:r>
              <a:rPr lang="en-IN" b="0" i="0" dirty="0">
                <a:solidFill>
                  <a:srgbClr val="5E5E5E"/>
                </a:solidFill>
                <a:effectLst/>
                <a:latin typeface="Verdana" panose="020B0604030504040204" pitchFamily="34" charset="0"/>
              </a:rPr>
              <a:t> India Private Ltd.</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Metal Powder Company Limited (MEPCO)</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Toho Zinc Co., Ltd.</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Hakusui</a:t>
            </a:r>
            <a:r>
              <a:rPr lang="en-IN" b="0" i="0" dirty="0">
                <a:solidFill>
                  <a:srgbClr val="5E5E5E"/>
                </a:solidFill>
                <a:effectLst/>
                <a:latin typeface="Verdana" panose="020B0604030504040204" pitchFamily="34" charset="0"/>
              </a:rPr>
              <a:t> Tech Co., Ltd.</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Umicore</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Jiangsu </a:t>
            </a:r>
            <a:r>
              <a:rPr lang="en-IN" b="0" i="0" dirty="0" err="1">
                <a:solidFill>
                  <a:srgbClr val="5E5E5E"/>
                </a:solidFill>
                <a:effectLst/>
                <a:latin typeface="Verdana" panose="020B0604030504040204" pitchFamily="34" charset="0"/>
              </a:rPr>
              <a:t>Kecheng</a:t>
            </a:r>
            <a:endParaRPr lang="en-IN" b="0" i="0" dirty="0">
              <a:solidFill>
                <a:srgbClr val="5E5E5E"/>
              </a:solidFill>
              <a:effectLst/>
              <a:latin typeface="Verdana" panose="020B0604030504040204" pitchFamily="34" charset="0"/>
            </a:endParaRPr>
          </a:p>
          <a:p>
            <a:pPr algn="l" fontAlgn="base"/>
            <a:br>
              <a:rPr lang="en-IN" dirty="0"/>
            </a:br>
            <a:r>
              <a:rPr lang="en-US" b="1" i="0" dirty="0">
                <a:solidFill>
                  <a:srgbClr val="5E5E5E"/>
                </a:solidFill>
                <a:effectLst/>
                <a:latin typeface="Verdana" panose="020B0604030504040204" pitchFamily="34" charset="0"/>
              </a:rPr>
              <a:t>Request For Report Description: </a:t>
            </a:r>
            <a:r>
              <a:rPr lang="en-US" b="1" i="0" u="none" strike="noStrike" dirty="0">
                <a:solidFill>
                  <a:srgbClr val="EF4D1C"/>
                </a:solidFill>
                <a:effectLst/>
                <a:latin typeface="Verdana" panose="020B0604030504040204" pitchFamily="34" charset="0"/>
                <a:hlinkClick r:id="rId3"/>
              </a:rPr>
              <a:t>https://www.marketstatsville.com/zinc-powder-market</a:t>
            </a:r>
            <a:r>
              <a:rPr lang="en-US"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2348334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5548</TotalTime>
  <Words>1337</Words>
  <Application>Microsoft Office PowerPoint</Application>
  <PresentationFormat>Widescreen</PresentationFormat>
  <Paragraphs>78</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510</cp:revision>
  <dcterms:created xsi:type="dcterms:W3CDTF">2017-04-19T06:29:38Z</dcterms:created>
  <dcterms:modified xsi:type="dcterms:W3CDTF">2023-10-09T09:43:15Z</dcterms:modified>
</cp:coreProperties>
</file>